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8" d="100"/>
          <a:sy n="18" d="100"/>
        </p:scale>
        <p:origin x="28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D0-6E3C-4EEA-8D99-94D6ABC02690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702-87B4-4ABB-8FA4-D0D760BE87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208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D0-6E3C-4EEA-8D99-94D6ABC02690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702-87B4-4ABB-8FA4-D0D760BE87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42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D0-6E3C-4EEA-8D99-94D6ABC02690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702-87B4-4ABB-8FA4-D0D760BE87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864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D0-6E3C-4EEA-8D99-94D6ABC02690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702-87B4-4ABB-8FA4-D0D760BE87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015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D0-6E3C-4EEA-8D99-94D6ABC02690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702-87B4-4ABB-8FA4-D0D760BE87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35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D0-6E3C-4EEA-8D99-94D6ABC02690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702-87B4-4ABB-8FA4-D0D760BE87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93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D0-6E3C-4EEA-8D99-94D6ABC02690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702-87B4-4ABB-8FA4-D0D760BE87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29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D0-6E3C-4EEA-8D99-94D6ABC02690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702-87B4-4ABB-8FA4-D0D760BE87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136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D0-6E3C-4EEA-8D99-94D6ABC02690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702-87B4-4ABB-8FA4-D0D760BE87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813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D0-6E3C-4EEA-8D99-94D6ABC02690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702-87B4-4ABB-8FA4-D0D760BE87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1409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D0-6E3C-4EEA-8D99-94D6ABC02690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702-87B4-4ABB-8FA4-D0D760BE87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1410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C2DD0-6E3C-4EEA-8D99-94D6ABC02690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29702-87B4-4ABB-8FA4-D0D760BE87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6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kumimoji="1"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kumimoji="1"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em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emf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8E4EFFB8-4E16-1913-B49F-DBA549A8B121}"/>
              </a:ext>
            </a:extLst>
          </p:cNvPr>
          <p:cNvSpPr/>
          <p:nvPr/>
        </p:nvSpPr>
        <p:spPr>
          <a:xfrm>
            <a:off x="113145" y="16553599"/>
            <a:ext cx="30026665" cy="785592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20B79FD-C636-1FE7-5243-C60D9A07CC8B}"/>
              </a:ext>
            </a:extLst>
          </p:cNvPr>
          <p:cNvSpPr txBox="1"/>
          <p:nvPr/>
        </p:nvSpPr>
        <p:spPr>
          <a:xfrm>
            <a:off x="722687" y="15786838"/>
            <a:ext cx="941796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7200" dirty="0"/>
              <a:t>床版開閉式木橋の提案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18A89CA-B561-96DE-5FE6-9120D2F7C81F}"/>
              </a:ext>
            </a:extLst>
          </p:cNvPr>
          <p:cNvSpPr/>
          <p:nvPr/>
        </p:nvSpPr>
        <p:spPr>
          <a:xfrm>
            <a:off x="72825" y="3921328"/>
            <a:ext cx="30026665" cy="10421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4EACC0-B4F9-F95A-7F19-02F1505A38C0}"/>
              </a:ext>
            </a:extLst>
          </p:cNvPr>
          <p:cNvSpPr txBox="1"/>
          <p:nvPr/>
        </p:nvSpPr>
        <p:spPr>
          <a:xfrm>
            <a:off x="4463872" y="186766"/>
            <a:ext cx="196771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0" dirty="0"/>
              <a:t>雪荷重の軽減を目的とした床版開閉式木橋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A4BC3F3-43BB-F6E9-C43B-6C7CD8200C95}"/>
              </a:ext>
            </a:extLst>
          </p:cNvPr>
          <p:cNvSpPr txBox="1"/>
          <p:nvPr/>
        </p:nvSpPr>
        <p:spPr>
          <a:xfrm>
            <a:off x="14094714" y="48528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ア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928FD1-F525-D8C0-A7B0-F4C504AB96FD}"/>
              </a:ext>
            </a:extLst>
          </p:cNvPr>
          <p:cNvSpPr txBox="1"/>
          <p:nvPr/>
        </p:nvSpPr>
        <p:spPr>
          <a:xfrm>
            <a:off x="682367" y="3315931"/>
            <a:ext cx="20497919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7200" dirty="0"/>
              <a:t>秋田では・・登山道などに木橋が架けられている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A7D9136-A9D2-9D7D-B200-0338C9333B50}"/>
              </a:ext>
            </a:extLst>
          </p:cNvPr>
          <p:cNvSpPr txBox="1"/>
          <p:nvPr/>
        </p:nvSpPr>
        <p:spPr>
          <a:xfrm>
            <a:off x="2789497" y="11807671"/>
            <a:ext cx="27243355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7200" u="sng" dirty="0"/>
              <a:t>豪雪地帯の秋田県の山間部は最大積雪深</a:t>
            </a:r>
            <a:r>
              <a:rPr kumimoji="1" lang="en-US" altLang="ja-JP" sz="7200" u="sng" dirty="0">
                <a:solidFill>
                  <a:srgbClr val="FF0000"/>
                </a:solidFill>
              </a:rPr>
              <a:t>3m</a:t>
            </a:r>
            <a:r>
              <a:rPr kumimoji="1" lang="ja-JP" altLang="en-US" sz="7200" u="sng" dirty="0"/>
              <a:t>程度になることも！！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97DC1FE-EF40-F7D1-3FD8-BAE1F481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5710" y="4472992"/>
            <a:ext cx="13335139" cy="768212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D2EC907-AB58-8914-7B5B-6F901A804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4" y="4472992"/>
            <a:ext cx="12870378" cy="7239588"/>
          </a:xfrm>
          <a:prstGeom prst="rect">
            <a:avLst/>
          </a:prstGeom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F2C4EC4C-4A47-570F-24F7-808E1056454F}"/>
              </a:ext>
            </a:extLst>
          </p:cNvPr>
          <p:cNvSpPr/>
          <p:nvPr/>
        </p:nvSpPr>
        <p:spPr>
          <a:xfrm rot="16200000">
            <a:off x="14558104" y="6899829"/>
            <a:ext cx="2049004" cy="1624667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9ECA71C-85BD-98FC-7430-5A726CEA531F}"/>
              </a:ext>
            </a:extLst>
          </p:cNvPr>
          <p:cNvSpPr txBox="1"/>
          <p:nvPr/>
        </p:nvSpPr>
        <p:spPr>
          <a:xfrm>
            <a:off x="13282380" y="4472992"/>
            <a:ext cx="1624667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/>
              <a:t>冬になると・・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A2EB414-F44E-3D65-7DA0-922FE7704F4F}"/>
              </a:ext>
            </a:extLst>
          </p:cNvPr>
          <p:cNvSpPr txBox="1"/>
          <p:nvPr/>
        </p:nvSpPr>
        <p:spPr>
          <a:xfrm>
            <a:off x="175723" y="12926691"/>
            <a:ext cx="1473132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0" dirty="0"/>
              <a:t>雪荷重による落橋が</a:t>
            </a:r>
            <a:r>
              <a:rPr kumimoji="1" lang="ja-JP" altLang="en-US" sz="9600" dirty="0">
                <a:solidFill>
                  <a:srgbClr val="C00000"/>
                </a:solidFill>
              </a:rPr>
              <a:t>心配！！</a:t>
            </a:r>
            <a:endParaRPr kumimoji="1" lang="ja-JP" altLang="en-US" sz="8000" dirty="0">
              <a:solidFill>
                <a:srgbClr val="C0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AA688A0-A71D-C611-7C4D-E67DC12BC4BA}"/>
              </a:ext>
            </a:extLst>
          </p:cNvPr>
          <p:cNvSpPr txBox="1"/>
          <p:nvPr/>
        </p:nvSpPr>
        <p:spPr>
          <a:xfrm>
            <a:off x="16411175" y="12896138"/>
            <a:ext cx="11674991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8800" b="1" u="sng" dirty="0">
                <a:solidFill>
                  <a:srgbClr val="C00000"/>
                </a:solidFill>
              </a:rPr>
              <a:t>雪</a:t>
            </a:r>
            <a:r>
              <a:rPr kumimoji="1" lang="ja-JP" altLang="en-US" sz="5400" u="sng" dirty="0"/>
              <a:t>のためだけに</a:t>
            </a:r>
            <a:r>
              <a:rPr kumimoji="1" lang="ja-JP" altLang="en-US" sz="8000" b="1" u="sng" dirty="0">
                <a:solidFill>
                  <a:srgbClr val="C00000"/>
                </a:solidFill>
              </a:rPr>
              <a:t>剛性</a:t>
            </a:r>
            <a:r>
              <a:rPr kumimoji="1" lang="ja-JP" altLang="en-US" sz="5400" u="sng" dirty="0"/>
              <a:t>を高めよう！</a:t>
            </a:r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2A243167-619D-13D2-DBB1-E6B91044C26A}"/>
              </a:ext>
            </a:extLst>
          </p:cNvPr>
          <p:cNvSpPr/>
          <p:nvPr/>
        </p:nvSpPr>
        <p:spPr>
          <a:xfrm rot="16200000">
            <a:off x="14303819" y="12966766"/>
            <a:ext cx="1446550" cy="934088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E75147A-0B51-5D28-7FF1-AE6ECF643084}"/>
              </a:ext>
            </a:extLst>
          </p:cNvPr>
          <p:cNvSpPr txBox="1"/>
          <p:nvPr/>
        </p:nvSpPr>
        <p:spPr>
          <a:xfrm>
            <a:off x="72827" y="14699989"/>
            <a:ext cx="30066984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200" u="sng" dirty="0"/>
              <a:t>じゃ雪が積もらなければ・・・</a:t>
            </a:r>
            <a:r>
              <a:rPr kumimoji="1" lang="ja-JP" altLang="en-US" sz="7200" u="sng" dirty="0">
                <a:solidFill>
                  <a:srgbClr val="C00000"/>
                </a:solidFill>
              </a:rPr>
              <a:t>小断面</a:t>
            </a:r>
            <a:r>
              <a:rPr kumimoji="1" lang="ja-JP" altLang="en-US" sz="7200" u="sng" dirty="0"/>
              <a:t>でも</a:t>
            </a:r>
            <a:r>
              <a:rPr kumimoji="1" lang="en-US" altLang="ja-JP" sz="7200" u="sng" dirty="0"/>
              <a:t>OK!?</a:t>
            </a:r>
            <a:r>
              <a:rPr kumimoji="1" lang="ja-JP" altLang="en-US" sz="7200" u="sng" dirty="0"/>
              <a:t>   </a:t>
            </a:r>
            <a:r>
              <a:rPr kumimoji="1" lang="ja-JP" altLang="en-US" sz="7200" u="sng" dirty="0">
                <a:solidFill>
                  <a:srgbClr val="C00000"/>
                </a:solidFill>
              </a:rPr>
              <a:t>除雪の心配</a:t>
            </a:r>
            <a:r>
              <a:rPr kumimoji="1" lang="ja-JP" altLang="en-US" sz="7200" u="sng" dirty="0"/>
              <a:t>もいらない</a:t>
            </a:r>
            <a:r>
              <a:rPr kumimoji="1" lang="en-US" altLang="ja-JP" sz="7200" u="sng" dirty="0"/>
              <a:t>!!</a:t>
            </a:r>
            <a:endParaRPr kumimoji="1" lang="ja-JP" altLang="en-US" sz="7200" u="sng" dirty="0"/>
          </a:p>
        </p:txBody>
      </p:sp>
      <p:pic>
        <p:nvPicPr>
          <p:cNvPr id="33" name="図 32" descr="大きい, 船, 橋, ボート が含まれている画像&#10;&#10;自動的に生成された説明">
            <a:extLst>
              <a:ext uri="{FF2B5EF4-FFF2-40B4-BE49-F238E27FC236}">
                <a16:creationId xmlns:a16="http://schemas.microsoft.com/office/drawing/2014/main" id="{7650989F-A043-92A6-64F1-DDF21B4D1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t="38989" r="2319" b="11922"/>
          <a:stretch/>
        </p:blipFill>
        <p:spPr>
          <a:xfrm>
            <a:off x="170168" y="17951930"/>
            <a:ext cx="29200207" cy="6134549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DC4DDD1-07A6-CA39-815D-1B8D47D7E13E}"/>
              </a:ext>
            </a:extLst>
          </p:cNvPr>
          <p:cNvSpPr txBox="1"/>
          <p:nvPr/>
        </p:nvSpPr>
        <p:spPr>
          <a:xfrm>
            <a:off x="6354998" y="16817364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0" dirty="0"/>
              <a:t>冬の間</a:t>
            </a:r>
          </a:p>
        </p:txBody>
      </p:sp>
      <p:pic>
        <p:nvPicPr>
          <p:cNvPr id="133" name="図 132">
            <a:extLst>
              <a:ext uri="{FF2B5EF4-FFF2-40B4-BE49-F238E27FC236}">
                <a16:creationId xmlns:a16="http://schemas.microsoft.com/office/drawing/2014/main" id="{60E3337D-48B8-E0DB-E6BF-CD97092D0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3079" y="17220302"/>
            <a:ext cx="2183729" cy="4077625"/>
          </a:xfrm>
          <a:prstGeom prst="rect">
            <a:avLst/>
          </a:prstGeom>
        </p:spPr>
      </p:pic>
      <p:pic>
        <p:nvPicPr>
          <p:cNvPr id="134" name="図 133">
            <a:extLst>
              <a:ext uri="{FF2B5EF4-FFF2-40B4-BE49-F238E27FC236}">
                <a16:creationId xmlns:a16="http://schemas.microsoft.com/office/drawing/2014/main" id="{FEAE40B4-7FE8-B674-EC4C-FA73E6CD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2840" y="17220303"/>
            <a:ext cx="2183729" cy="4077625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43E09377-C44F-9131-2511-0BCE5813C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0925" y="17224610"/>
            <a:ext cx="2183729" cy="4077625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78B2E76-C25B-EB57-773D-73A4EB622B1E}"/>
              </a:ext>
            </a:extLst>
          </p:cNvPr>
          <p:cNvSpPr txBox="1"/>
          <p:nvPr/>
        </p:nvSpPr>
        <p:spPr>
          <a:xfrm>
            <a:off x="19026568" y="16975221"/>
            <a:ext cx="326243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8000" dirty="0"/>
              <a:t>春～秋</a:t>
            </a:r>
          </a:p>
        </p:txBody>
      </p:sp>
      <p:sp>
        <p:nvSpPr>
          <p:cNvPr id="142" name="円弧 141">
            <a:extLst>
              <a:ext uri="{FF2B5EF4-FFF2-40B4-BE49-F238E27FC236}">
                <a16:creationId xmlns:a16="http://schemas.microsoft.com/office/drawing/2014/main" id="{129BA81E-4C5C-58A4-9206-25E5707E6A00}"/>
              </a:ext>
            </a:extLst>
          </p:cNvPr>
          <p:cNvSpPr/>
          <p:nvPr/>
        </p:nvSpPr>
        <p:spPr>
          <a:xfrm rot="16200000">
            <a:off x="14620160" y="20942679"/>
            <a:ext cx="4440348" cy="3607592"/>
          </a:xfrm>
          <a:prstGeom prst="arc">
            <a:avLst>
              <a:gd name="adj1" fmla="val 16200000"/>
              <a:gd name="adj2" fmla="val 21383369"/>
            </a:avLst>
          </a:prstGeom>
          <a:ln w="1651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4" name="直線矢印コネクタ 143">
            <a:extLst>
              <a:ext uri="{FF2B5EF4-FFF2-40B4-BE49-F238E27FC236}">
                <a16:creationId xmlns:a16="http://schemas.microsoft.com/office/drawing/2014/main" id="{039C387F-DD77-279C-64E8-009C1120EC8E}"/>
              </a:ext>
            </a:extLst>
          </p:cNvPr>
          <p:cNvCxnSpPr>
            <a:cxnSpLocks/>
          </p:cNvCxnSpPr>
          <p:nvPr/>
        </p:nvCxnSpPr>
        <p:spPr>
          <a:xfrm flipH="1" flipV="1">
            <a:off x="17450925" y="22078830"/>
            <a:ext cx="1091864" cy="1194577"/>
          </a:xfrm>
          <a:prstGeom prst="straightConnector1">
            <a:avLst/>
          </a:prstGeom>
          <a:ln w="165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81B45280-9332-4A5C-6366-8C5E36C0F5C0}"/>
              </a:ext>
            </a:extLst>
          </p:cNvPr>
          <p:cNvSpPr txBox="1"/>
          <p:nvPr/>
        </p:nvSpPr>
        <p:spPr>
          <a:xfrm>
            <a:off x="18395626" y="22790162"/>
            <a:ext cx="2723823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6600" dirty="0"/>
              <a:t>回転軸</a:t>
            </a: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F58CF6BC-CE2A-B404-6845-19648D9FC30B}"/>
              </a:ext>
            </a:extLst>
          </p:cNvPr>
          <p:cNvSpPr txBox="1"/>
          <p:nvPr/>
        </p:nvSpPr>
        <p:spPr>
          <a:xfrm>
            <a:off x="11253931" y="22624681"/>
            <a:ext cx="5724644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 dirty="0"/>
              <a:t>片側ヒンジで簡単に</a:t>
            </a:r>
            <a:endParaRPr kumimoji="1" lang="en-US" altLang="ja-JP" sz="4800" dirty="0"/>
          </a:p>
          <a:p>
            <a:r>
              <a:rPr kumimoji="1" lang="ja-JP" altLang="en-US" sz="4800" dirty="0"/>
              <a:t>持ち上げられる</a:t>
            </a:r>
          </a:p>
        </p:txBody>
      </p:sp>
      <p:pic>
        <p:nvPicPr>
          <p:cNvPr id="224" name="図 223">
            <a:extLst>
              <a:ext uri="{FF2B5EF4-FFF2-40B4-BE49-F238E27FC236}">
                <a16:creationId xmlns:a16="http://schemas.microsoft.com/office/drawing/2014/main" id="{13D98440-707B-55D6-36C1-75A1CFE37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35" y="17511762"/>
            <a:ext cx="6114818" cy="3237257"/>
          </a:xfrm>
          <a:prstGeom prst="rect">
            <a:avLst/>
          </a:prstGeom>
        </p:spPr>
      </p:pic>
      <p:pic>
        <p:nvPicPr>
          <p:cNvPr id="226" name="図 225">
            <a:extLst>
              <a:ext uri="{FF2B5EF4-FFF2-40B4-BE49-F238E27FC236}">
                <a16:creationId xmlns:a16="http://schemas.microsoft.com/office/drawing/2014/main" id="{2D9AE367-DD11-C985-50E5-BB2CCC6B8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037" y="17718698"/>
            <a:ext cx="6114818" cy="3237257"/>
          </a:xfrm>
          <a:prstGeom prst="rect">
            <a:avLst/>
          </a:prstGeom>
        </p:spPr>
      </p:pic>
      <p:sp>
        <p:nvSpPr>
          <p:cNvPr id="227" name="正方形/長方形 226">
            <a:extLst>
              <a:ext uri="{FF2B5EF4-FFF2-40B4-BE49-F238E27FC236}">
                <a16:creationId xmlns:a16="http://schemas.microsoft.com/office/drawing/2014/main" id="{9EA9F67D-0E7A-55CA-CB48-D0937FA0170E}"/>
              </a:ext>
            </a:extLst>
          </p:cNvPr>
          <p:cNvSpPr/>
          <p:nvPr/>
        </p:nvSpPr>
        <p:spPr>
          <a:xfrm>
            <a:off x="172750" y="25367685"/>
            <a:ext cx="30026665" cy="17249312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33DFE7C0-C3FE-B494-CE3B-924BE04CBEC7}"/>
              </a:ext>
            </a:extLst>
          </p:cNvPr>
          <p:cNvSpPr txBox="1"/>
          <p:nvPr/>
        </p:nvSpPr>
        <p:spPr>
          <a:xfrm>
            <a:off x="664666" y="24600924"/>
            <a:ext cx="14034611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7200" dirty="0"/>
              <a:t>床版開閉式型木橋の屋外暴露試験</a:t>
            </a:r>
          </a:p>
        </p:txBody>
      </p:sp>
      <p:cxnSp>
        <p:nvCxnSpPr>
          <p:cNvPr id="231" name="直線矢印コネクタ 230">
            <a:extLst>
              <a:ext uri="{FF2B5EF4-FFF2-40B4-BE49-F238E27FC236}">
                <a16:creationId xmlns:a16="http://schemas.microsoft.com/office/drawing/2014/main" id="{FF8169C4-79E9-4422-2083-3C36C3ADF747}"/>
              </a:ext>
            </a:extLst>
          </p:cNvPr>
          <p:cNvCxnSpPr>
            <a:cxnSpLocks/>
          </p:cNvCxnSpPr>
          <p:nvPr/>
        </p:nvCxnSpPr>
        <p:spPr>
          <a:xfrm flipH="1" flipV="1">
            <a:off x="22122320" y="21551438"/>
            <a:ext cx="1108490" cy="1407174"/>
          </a:xfrm>
          <a:prstGeom prst="straightConnector1">
            <a:avLst/>
          </a:prstGeom>
          <a:ln w="165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テキスト ボックス 231">
            <a:extLst>
              <a:ext uri="{FF2B5EF4-FFF2-40B4-BE49-F238E27FC236}">
                <a16:creationId xmlns:a16="http://schemas.microsoft.com/office/drawing/2014/main" id="{A7473555-0C33-1C7E-DD86-C55BA67897F6}"/>
              </a:ext>
            </a:extLst>
          </p:cNvPr>
          <p:cNvSpPr txBox="1"/>
          <p:nvPr/>
        </p:nvSpPr>
        <p:spPr>
          <a:xfrm>
            <a:off x="23083647" y="22475367"/>
            <a:ext cx="4416594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6600" dirty="0"/>
              <a:t>開閉式床版</a:t>
            </a:r>
          </a:p>
        </p:txBody>
      </p:sp>
      <p:cxnSp>
        <p:nvCxnSpPr>
          <p:cNvPr id="234" name="直線矢印コネクタ 233">
            <a:extLst>
              <a:ext uri="{FF2B5EF4-FFF2-40B4-BE49-F238E27FC236}">
                <a16:creationId xmlns:a16="http://schemas.microsoft.com/office/drawing/2014/main" id="{CBCE00F3-70EC-AC7E-3683-8EDBA4BFD2CC}"/>
              </a:ext>
            </a:extLst>
          </p:cNvPr>
          <p:cNvCxnSpPr>
            <a:cxnSpLocks/>
          </p:cNvCxnSpPr>
          <p:nvPr/>
        </p:nvCxnSpPr>
        <p:spPr>
          <a:xfrm flipV="1">
            <a:off x="6179786" y="22354286"/>
            <a:ext cx="1770435" cy="1297660"/>
          </a:xfrm>
          <a:prstGeom prst="straightConnector1">
            <a:avLst/>
          </a:prstGeom>
          <a:ln w="165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テキスト ボックス 234">
            <a:extLst>
              <a:ext uri="{FF2B5EF4-FFF2-40B4-BE49-F238E27FC236}">
                <a16:creationId xmlns:a16="http://schemas.microsoft.com/office/drawing/2014/main" id="{F7174D1D-59B2-B09F-C416-6308026AF636}"/>
              </a:ext>
            </a:extLst>
          </p:cNvPr>
          <p:cNvSpPr txBox="1"/>
          <p:nvPr/>
        </p:nvSpPr>
        <p:spPr>
          <a:xfrm>
            <a:off x="5111457" y="23159744"/>
            <a:ext cx="1877437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6600" dirty="0"/>
              <a:t>縦桁</a:t>
            </a:r>
          </a:p>
        </p:txBody>
      </p: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63F66AA1-19C0-AF0E-F6E8-39D2CADF1331}"/>
              </a:ext>
            </a:extLst>
          </p:cNvPr>
          <p:cNvSpPr txBox="1"/>
          <p:nvPr/>
        </p:nvSpPr>
        <p:spPr>
          <a:xfrm>
            <a:off x="318198" y="33805042"/>
            <a:ext cx="184731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kumimoji="1" lang="ja-JP" altLang="en-US" sz="6600" dirty="0"/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54170781-29E8-6C6F-E08E-FB40450DD7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898584" y="25763834"/>
            <a:ext cx="9865518" cy="5192378"/>
          </a:xfrm>
          <a:prstGeom prst="rect">
            <a:avLst/>
          </a:prstGeom>
        </p:spPr>
      </p:pic>
      <p:pic>
        <p:nvPicPr>
          <p:cNvPr id="11" name="グラフィックス 10">
            <a:extLst>
              <a:ext uri="{FF2B5EF4-FFF2-40B4-BE49-F238E27FC236}">
                <a16:creationId xmlns:a16="http://schemas.microsoft.com/office/drawing/2014/main" id="{BE028D90-932A-DF12-9581-AAB2824367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77432" y="25661516"/>
            <a:ext cx="8616056" cy="5617259"/>
          </a:xfrm>
          <a:prstGeom prst="rect">
            <a:avLst/>
          </a:prstGeom>
        </p:spPr>
      </p:pic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A58FB889-A921-7C0B-7652-7AE6E7270B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044972" y="31587292"/>
            <a:ext cx="10912043" cy="3682532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BCE4F22C-098C-EA7C-9E54-9FF5CFE8D7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93411" y="31433504"/>
            <a:ext cx="7722253" cy="457744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60F9F68-29B6-5733-DAFC-BA353CE741C3}"/>
              </a:ext>
            </a:extLst>
          </p:cNvPr>
          <p:cNvSpPr txBox="1"/>
          <p:nvPr/>
        </p:nvSpPr>
        <p:spPr>
          <a:xfrm>
            <a:off x="11077432" y="35081950"/>
            <a:ext cx="679545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5400" dirty="0"/>
              <a:t>図</a:t>
            </a:r>
            <a:r>
              <a:rPr kumimoji="1" lang="en-US" altLang="ja-JP" sz="5400" dirty="0"/>
              <a:t>-</a:t>
            </a:r>
            <a:r>
              <a:rPr kumimoji="1" lang="ja-JP" altLang="en-US" sz="5400" dirty="0"/>
              <a:t> </a:t>
            </a:r>
            <a:r>
              <a:rPr kumimoji="1" lang="en-US" altLang="ja-JP" sz="5400" dirty="0"/>
              <a:t>2</a:t>
            </a:r>
            <a:r>
              <a:rPr kumimoji="1" lang="ja-JP" altLang="en-US" sz="5400" dirty="0"/>
              <a:t>月</a:t>
            </a:r>
            <a:r>
              <a:rPr kumimoji="1" lang="en-US" altLang="ja-JP" sz="5400" dirty="0"/>
              <a:t>2</a:t>
            </a:r>
            <a:r>
              <a:rPr kumimoji="1" lang="ja-JP" altLang="en-US" sz="5400" dirty="0"/>
              <a:t>日の積雪状況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F1719A11-81E3-8827-D913-1E60FB96D4C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2539"/>
          <a:stretch/>
        </p:blipFill>
        <p:spPr>
          <a:xfrm>
            <a:off x="405121" y="29151324"/>
            <a:ext cx="10457421" cy="685962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076B5A3-AD56-4E84-5268-3554F05C5ED2}"/>
              </a:ext>
            </a:extLst>
          </p:cNvPr>
          <p:cNvSpPr txBox="1"/>
          <p:nvPr/>
        </p:nvSpPr>
        <p:spPr>
          <a:xfrm>
            <a:off x="11158263" y="30355445"/>
            <a:ext cx="749756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5400" dirty="0"/>
              <a:t>図</a:t>
            </a:r>
            <a:r>
              <a:rPr kumimoji="1" lang="en-US" altLang="ja-JP" sz="5400" dirty="0"/>
              <a:t>-</a:t>
            </a:r>
            <a:r>
              <a:rPr kumimoji="1" lang="ja-JP" altLang="en-US" sz="5400" dirty="0"/>
              <a:t> </a:t>
            </a:r>
            <a:r>
              <a:rPr kumimoji="1" lang="en-US" altLang="ja-JP" sz="5400" dirty="0"/>
              <a:t>12</a:t>
            </a:r>
            <a:r>
              <a:rPr kumimoji="1" lang="ja-JP" altLang="en-US" sz="5400" dirty="0"/>
              <a:t>月</a:t>
            </a:r>
            <a:r>
              <a:rPr kumimoji="1" lang="en-US" altLang="ja-JP" sz="5400" dirty="0"/>
              <a:t>20</a:t>
            </a:r>
            <a:r>
              <a:rPr kumimoji="1" lang="ja-JP" altLang="en-US" sz="5400" dirty="0"/>
              <a:t>日の積雪状況</a:t>
            </a: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48199ED0-985D-8111-FE4F-8B72A727CED3}"/>
              </a:ext>
            </a:extLst>
          </p:cNvPr>
          <p:cNvCxnSpPr/>
          <p:nvPr/>
        </p:nvCxnSpPr>
        <p:spPr>
          <a:xfrm flipH="1" flipV="1">
            <a:off x="26964199" y="29886833"/>
            <a:ext cx="535186" cy="1559794"/>
          </a:xfrm>
          <a:prstGeom prst="straightConnector1">
            <a:avLst/>
          </a:prstGeom>
          <a:ln w="146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59F049CF-F3AF-EBE1-154A-38AB761C8A9E}"/>
              </a:ext>
            </a:extLst>
          </p:cNvPr>
          <p:cNvCxnSpPr>
            <a:cxnSpLocks/>
          </p:cNvCxnSpPr>
          <p:nvPr/>
        </p:nvCxnSpPr>
        <p:spPr>
          <a:xfrm>
            <a:off x="27651785" y="31599027"/>
            <a:ext cx="1373041" cy="1451703"/>
          </a:xfrm>
          <a:prstGeom prst="straightConnector1">
            <a:avLst/>
          </a:prstGeom>
          <a:ln w="146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テキスト ボックス 281">
            <a:extLst>
              <a:ext uri="{FF2B5EF4-FFF2-40B4-BE49-F238E27FC236}">
                <a16:creationId xmlns:a16="http://schemas.microsoft.com/office/drawing/2014/main" id="{9D512E7A-20C1-966E-35CC-CC456DC21855}"/>
              </a:ext>
            </a:extLst>
          </p:cNvPr>
          <p:cNvSpPr txBox="1"/>
          <p:nvPr/>
        </p:nvSpPr>
        <p:spPr>
          <a:xfrm>
            <a:off x="19567725" y="31145811"/>
            <a:ext cx="987962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5400" dirty="0"/>
              <a:t>桁と桁との間には空間がある！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0121A99-01C6-98ED-F82E-689CA944EC01}"/>
              </a:ext>
            </a:extLst>
          </p:cNvPr>
          <p:cNvSpPr txBox="1"/>
          <p:nvPr/>
        </p:nvSpPr>
        <p:spPr>
          <a:xfrm>
            <a:off x="384364" y="25914968"/>
            <a:ext cx="103694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床版開閉式木橋の雪逃し性能の確認を行うため、秋田県の羽後町（クリーンカンパニー</a:t>
            </a:r>
            <a:r>
              <a:rPr kumimoji="1" lang="en-US" altLang="ja-JP" sz="4400" dirty="0"/>
              <a:t>(</a:t>
            </a:r>
            <a:r>
              <a:rPr kumimoji="1" lang="ja-JP" altLang="en-US" sz="4400" dirty="0"/>
              <a:t>株</a:t>
            </a:r>
            <a:r>
              <a:rPr kumimoji="1" lang="en-US" altLang="ja-JP" sz="4400" dirty="0"/>
              <a:t>)</a:t>
            </a:r>
            <a:r>
              <a:rPr kumimoji="1" lang="ja-JP" altLang="en-US" sz="4400" dirty="0"/>
              <a:t>）で暴露試験を実施する。</a:t>
            </a: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896DAF4C-8860-4107-4048-8D3A0C49F5E7}"/>
              </a:ext>
            </a:extLst>
          </p:cNvPr>
          <p:cNvCxnSpPr>
            <a:cxnSpLocks/>
          </p:cNvCxnSpPr>
          <p:nvPr/>
        </p:nvCxnSpPr>
        <p:spPr>
          <a:xfrm>
            <a:off x="3826876" y="31680147"/>
            <a:ext cx="0" cy="4009409"/>
          </a:xfrm>
          <a:prstGeom prst="straightConnector1">
            <a:avLst/>
          </a:prstGeom>
          <a:ln w="1333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8904AE0-0C27-DB81-F221-F615E2941C50}"/>
              </a:ext>
            </a:extLst>
          </p:cNvPr>
          <p:cNvSpPr txBox="1"/>
          <p:nvPr/>
        </p:nvSpPr>
        <p:spPr>
          <a:xfrm>
            <a:off x="1597612" y="33530478"/>
            <a:ext cx="1933543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6600" dirty="0"/>
              <a:t>2.5m</a:t>
            </a:r>
            <a:endParaRPr kumimoji="1" lang="ja-JP" altLang="en-US" sz="6600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529E811-16DC-4697-2FFF-F405DB13D9CA}"/>
              </a:ext>
            </a:extLst>
          </p:cNvPr>
          <p:cNvSpPr txBox="1"/>
          <p:nvPr/>
        </p:nvSpPr>
        <p:spPr>
          <a:xfrm>
            <a:off x="248464" y="36025736"/>
            <a:ext cx="4957764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5400" b="1" u="sng" dirty="0"/>
              <a:t>雪荷重の検討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177A7767-2204-5819-52FC-DE976A689F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65376" y="36025735"/>
            <a:ext cx="4905642" cy="5443543"/>
          </a:xfrm>
          <a:prstGeom prst="rect">
            <a:avLst/>
          </a:prstGeom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2186221-2174-F3D3-0C3F-31B4E6F2A118}"/>
              </a:ext>
            </a:extLst>
          </p:cNvPr>
          <p:cNvSpPr txBox="1"/>
          <p:nvPr/>
        </p:nvSpPr>
        <p:spPr>
          <a:xfrm>
            <a:off x="384364" y="41484333"/>
            <a:ext cx="510909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 b="1" dirty="0"/>
              <a:t>床版を開いた状態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80E63D2-1F85-AFCB-5248-07C468EF6287}"/>
              </a:ext>
            </a:extLst>
          </p:cNvPr>
          <p:cNvSpPr txBox="1"/>
          <p:nvPr/>
        </p:nvSpPr>
        <p:spPr>
          <a:xfrm>
            <a:off x="5629355" y="41469280"/>
            <a:ext cx="510909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 b="1" dirty="0"/>
              <a:t>床版を閉じた状態</a:t>
            </a: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6B498C95-97BA-DEA5-7AF5-35E74ED1758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47090"/>
          <a:stretch/>
        </p:blipFill>
        <p:spPr>
          <a:xfrm>
            <a:off x="10738446" y="36364246"/>
            <a:ext cx="8890580" cy="4515826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AFDE8B88-ABEF-B57C-594E-948DF16AC70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53498"/>
          <a:stretch/>
        </p:blipFill>
        <p:spPr>
          <a:xfrm>
            <a:off x="19898584" y="36398168"/>
            <a:ext cx="10115594" cy="4515826"/>
          </a:xfrm>
          <a:prstGeom prst="rect">
            <a:avLst/>
          </a:prstGeom>
        </p:spPr>
      </p:pic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CBCA3637-80CF-7A52-9F40-D1A36B66B59E}"/>
              </a:ext>
            </a:extLst>
          </p:cNvPr>
          <p:cNvSpPr txBox="1"/>
          <p:nvPr/>
        </p:nvSpPr>
        <p:spPr>
          <a:xfrm>
            <a:off x="11817146" y="41080590"/>
            <a:ext cx="17490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u="sng" dirty="0">
                <a:solidFill>
                  <a:srgbClr val="C00000"/>
                </a:solidFill>
              </a:rPr>
              <a:t>床版を開けたことで雪荷重が</a:t>
            </a:r>
            <a:r>
              <a:rPr kumimoji="1" lang="en-US" altLang="ja-JP" sz="7200" b="1" u="sng" dirty="0">
                <a:solidFill>
                  <a:srgbClr val="C00000"/>
                </a:solidFill>
              </a:rPr>
              <a:t>50%</a:t>
            </a:r>
            <a:r>
              <a:rPr kumimoji="1" lang="ja-JP" altLang="en-US" sz="7200" b="1" u="sng" dirty="0">
                <a:solidFill>
                  <a:srgbClr val="C00000"/>
                </a:solidFill>
              </a:rPr>
              <a:t>減少！！</a:t>
            </a:r>
          </a:p>
        </p:txBody>
      </p:sp>
      <p:sp>
        <p:nvSpPr>
          <p:cNvPr id="58" name="矢印: 右 57">
            <a:extLst>
              <a:ext uri="{FF2B5EF4-FFF2-40B4-BE49-F238E27FC236}">
                <a16:creationId xmlns:a16="http://schemas.microsoft.com/office/drawing/2014/main" id="{D3738F82-A062-CF53-F88B-0BE7812837B0}"/>
              </a:ext>
            </a:extLst>
          </p:cNvPr>
          <p:cNvSpPr/>
          <p:nvPr/>
        </p:nvSpPr>
        <p:spPr>
          <a:xfrm rot="10800000">
            <a:off x="19403284" y="38396978"/>
            <a:ext cx="990600" cy="1588946"/>
          </a:xfrm>
          <a:prstGeom prst="rightArrow">
            <a:avLst/>
          </a:prstGeom>
          <a:pattFill prst="wdDnDiag">
            <a:fgClr>
              <a:srgbClr val="C00000"/>
            </a:fgClr>
            <a:bgClr>
              <a:schemeClr val="bg1"/>
            </a:bgClr>
          </a:pattFill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1A50F366-7D19-34D9-019B-CAF7D1363A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8517" y="36841952"/>
            <a:ext cx="6399130" cy="4627327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D6DA2A08-7E7A-DF88-95F2-99D7BFE4F4E2}"/>
              </a:ext>
            </a:extLst>
          </p:cNvPr>
          <p:cNvSpPr txBox="1"/>
          <p:nvPr/>
        </p:nvSpPr>
        <p:spPr>
          <a:xfrm>
            <a:off x="10663675" y="16498981"/>
            <a:ext cx="4416594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6600" dirty="0"/>
              <a:t>開閉式床版</a:t>
            </a: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ADB0829E-48D7-154C-DB59-A83C5F91FB18}"/>
              </a:ext>
            </a:extLst>
          </p:cNvPr>
          <p:cNvCxnSpPr>
            <a:cxnSpLocks/>
          </p:cNvCxnSpPr>
          <p:nvPr/>
        </p:nvCxnSpPr>
        <p:spPr>
          <a:xfrm>
            <a:off x="13201364" y="17268822"/>
            <a:ext cx="1379281" cy="1552684"/>
          </a:xfrm>
          <a:prstGeom prst="straightConnector1">
            <a:avLst/>
          </a:prstGeom>
          <a:ln w="165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>
            <a:extLst>
              <a:ext uri="{FF2B5EF4-FFF2-40B4-BE49-F238E27FC236}">
                <a16:creationId xmlns:a16="http://schemas.microsoft.com/office/drawing/2014/main" id="{D85B9E49-D6D7-F088-FD77-7AD35E409873}"/>
              </a:ext>
            </a:extLst>
          </p:cNvPr>
          <p:cNvCxnSpPr/>
          <p:nvPr/>
        </p:nvCxnSpPr>
        <p:spPr>
          <a:xfrm>
            <a:off x="18655828" y="10692472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6" name="直線コネクタ 135">
            <a:extLst>
              <a:ext uri="{FF2B5EF4-FFF2-40B4-BE49-F238E27FC236}">
                <a16:creationId xmlns:a16="http://schemas.microsoft.com/office/drawing/2014/main" id="{F9543462-6C81-81AE-44CA-5EFE9CA8C00C}"/>
              </a:ext>
            </a:extLst>
          </p:cNvPr>
          <p:cNvCxnSpPr/>
          <p:nvPr/>
        </p:nvCxnSpPr>
        <p:spPr>
          <a:xfrm>
            <a:off x="19022390" y="10619362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8" name="直線コネクタ 137">
            <a:extLst>
              <a:ext uri="{FF2B5EF4-FFF2-40B4-BE49-F238E27FC236}">
                <a16:creationId xmlns:a16="http://schemas.microsoft.com/office/drawing/2014/main" id="{E057630C-3DCA-B4E7-FF27-69F986B86F14}"/>
              </a:ext>
            </a:extLst>
          </p:cNvPr>
          <p:cNvCxnSpPr/>
          <p:nvPr/>
        </p:nvCxnSpPr>
        <p:spPr>
          <a:xfrm>
            <a:off x="19403283" y="10538399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9" name="直線コネクタ 138">
            <a:extLst>
              <a:ext uri="{FF2B5EF4-FFF2-40B4-BE49-F238E27FC236}">
                <a16:creationId xmlns:a16="http://schemas.microsoft.com/office/drawing/2014/main" id="{B195CF77-1EE3-5B08-A7E7-A09C04B2554C}"/>
              </a:ext>
            </a:extLst>
          </p:cNvPr>
          <p:cNvCxnSpPr/>
          <p:nvPr/>
        </p:nvCxnSpPr>
        <p:spPr>
          <a:xfrm>
            <a:off x="19757537" y="10449499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28624074-A02B-72A5-9CAC-E6B2B206B92E}"/>
              </a:ext>
            </a:extLst>
          </p:cNvPr>
          <p:cNvCxnSpPr/>
          <p:nvPr/>
        </p:nvCxnSpPr>
        <p:spPr>
          <a:xfrm>
            <a:off x="20132053" y="10372371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1" name="直線コネクタ 140">
            <a:extLst>
              <a:ext uri="{FF2B5EF4-FFF2-40B4-BE49-F238E27FC236}">
                <a16:creationId xmlns:a16="http://schemas.microsoft.com/office/drawing/2014/main" id="{41B90A3D-D870-2848-DCF4-0A0D814F9690}"/>
              </a:ext>
            </a:extLst>
          </p:cNvPr>
          <p:cNvCxnSpPr/>
          <p:nvPr/>
        </p:nvCxnSpPr>
        <p:spPr>
          <a:xfrm>
            <a:off x="20460665" y="10306363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3" name="直線コネクタ 142">
            <a:extLst>
              <a:ext uri="{FF2B5EF4-FFF2-40B4-BE49-F238E27FC236}">
                <a16:creationId xmlns:a16="http://schemas.microsoft.com/office/drawing/2014/main" id="{E00C9EA8-C1BA-E8E1-E52A-BE821979FB0C}"/>
              </a:ext>
            </a:extLst>
          </p:cNvPr>
          <p:cNvCxnSpPr/>
          <p:nvPr/>
        </p:nvCxnSpPr>
        <p:spPr>
          <a:xfrm>
            <a:off x="20794040" y="10245456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5" name="直線コネクタ 144">
            <a:extLst>
              <a:ext uri="{FF2B5EF4-FFF2-40B4-BE49-F238E27FC236}">
                <a16:creationId xmlns:a16="http://schemas.microsoft.com/office/drawing/2014/main" id="{4D3FACF3-5CE6-656F-8C0B-27DA391932E8}"/>
              </a:ext>
            </a:extLst>
          </p:cNvPr>
          <p:cNvCxnSpPr/>
          <p:nvPr/>
        </p:nvCxnSpPr>
        <p:spPr>
          <a:xfrm>
            <a:off x="21103603" y="10167493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6" name="直線コネクタ 145">
            <a:extLst>
              <a:ext uri="{FF2B5EF4-FFF2-40B4-BE49-F238E27FC236}">
                <a16:creationId xmlns:a16="http://schemas.microsoft.com/office/drawing/2014/main" id="{7EE3BB64-123F-81C6-692F-9F2AE76083D8}"/>
              </a:ext>
            </a:extLst>
          </p:cNvPr>
          <p:cNvCxnSpPr/>
          <p:nvPr/>
        </p:nvCxnSpPr>
        <p:spPr>
          <a:xfrm>
            <a:off x="21436978" y="10106586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6B2717A9-293A-95B0-41CC-1BF7CEBCA6EC}"/>
              </a:ext>
            </a:extLst>
          </p:cNvPr>
          <p:cNvCxnSpPr/>
          <p:nvPr/>
        </p:nvCxnSpPr>
        <p:spPr>
          <a:xfrm>
            <a:off x="21722728" y="10017169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8" name="直線コネクタ 147">
            <a:extLst>
              <a:ext uri="{FF2B5EF4-FFF2-40B4-BE49-F238E27FC236}">
                <a16:creationId xmlns:a16="http://schemas.microsoft.com/office/drawing/2014/main" id="{31A9B6DF-9CF1-DF94-8DA8-B320B00B19C7}"/>
              </a:ext>
            </a:extLst>
          </p:cNvPr>
          <p:cNvCxnSpPr/>
          <p:nvPr/>
        </p:nvCxnSpPr>
        <p:spPr>
          <a:xfrm>
            <a:off x="22056103" y="9956262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0" name="直線コネクタ 149">
            <a:extLst>
              <a:ext uri="{FF2B5EF4-FFF2-40B4-BE49-F238E27FC236}">
                <a16:creationId xmlns:a16="http://schemas.microsoft.com/office/drawing/2014/main" id="{5AEC16A4-E980-CD8E-1EFF-A3F6CC3442F9}"/>
              </a:ext>
            </a:extLst>
          </p:cNvPr>
          <p:cNvCxnSpPr/>
          <p:nvPr/>
        </p:nvCxnSpPr>
        <p:spPr>
          <a:xfrm>
            <a:off x="22405563" y="9874550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2" name="直線コネクタ 151">
            <a:extLst>
              <a:ext uri="{FF2B5EF4-FFF2-40B4-BE49-F238E27FC236}">
                <a16:creationId xmlns:a16="http://schemas.microsoft.com/office/drawing/2014/main" id="{7071E712-334A-8312-4B3F-ED8BB7AE73A7}"/>
              </a:ext>
            </a:extLst>
          </p:cNvPr>
          <p:cNvCxnSpPr/>
          <p:nvPr/>
        </p:nvCxnSpPr>
        <p:spPr>
          <a:xfrm>
            <a:off x="22759817" y="9785650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3" name="直線コネクタ 152">
            <a:extLst>
              <a:ext uri="{FF2B5EF4-FFF2-40B4-BE49-F238E27FC236}">
                <a16:creationId xmlns:a16="http://schemas.microsoft.com/office/drawing/2014/main" id="{E4E1C592-5FF6-58FD-93C7-BB4A483B76F4}"/>
              </a:ext>
            </a:extLst>
          </p:cNvPr>
          <p:cNvCxnSpPr/>
          <p:nvPr/>
        </p:nvCxnSpPr>
        <p:spPr>
          <a:xfrm>
            <a:off x="23134333" y="9708522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4" name="直線コネクタ 153">
            <a:extLst>
              <a:ext uri="{FF2B5EF4-FFF2-40B4-BE49-F238E27FC236}">
                <a16:creationId xmlns:a16="http://schemas.microsoft.com/office/drawing/2014/main" id="{459B5B6B-393A-68BA-313C-79533178B741}"/>
              </a:ext>
            </a:extLst>
          </p:cNvPr>
          <p:cNvCxnSpPr/>
          <p:nvPr/>
        </p:nvCxnSpPr>
        <p:spPr>
          <a:xfrm>
            <a:off x="23462945" y="9642514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id="{D27875F9-5799-C7B5-C1E4-F8F24971475A}"/>
              </a:ext>
            </a:extLst>
          </p:cNvPr>
          <p:cNvCxnSpPr/>
          <p:nvPr/>
        </p:nvCxnSpPr>
        <p:spPr>
          <a:xfrm>
            <a:off x="23796320" y="9581607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57AE8021-0266-2462-DE39-0AEA6C9315E2}"/>
              </a:ext>
            </a:extLst>
          </p:cNvPr>
          <p:cNvCxnSpPr/>
          <p:nvPr/>
        </p:nvCxnSpPr>
        <p:spPr>
          <a:xfrm>
            <a:off x="24181382" y="9535773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7" name="直線コネクタ 156">
            <a:extLst>
              <a:ext uri="{FF2B5EF4-FFF2-40B4-BE49-F238E27FC236}">
                <a16:creationId xmlns:a16="http://schemas.microsoft.com/office/drawing/2014/main" id="{9FAED872-EF78-8945-9DA3-72907D968EFC}"/>
              </a:ext>
            </a:extLst>
          </p:cNvPr>
          <p:cNvCxnSpPr/>
          <p:nvPr/>
        </p:nvCxnSpPr>
        <p:spPr>
          <a:xfrm>
            <a:off x="24535636" y="9446873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8" name="直線コネクタ 157">
            <a:extLst>
              <a:ext uri="{FF2B5EF4-FFF2-40B4-BE49-F238E27FC236}">
                <a16:creationId xmlns:a16="http://schemas.microsoft.com/office/drawing/2014/main" id="{5C59D3D4-F2F3-555B-ABAD-819B9006F769}"/>
              </a:ext>
            </a:extLst>
          </p:cNvPr>
          <p:cNvCxnSpPr/>
          <p:nvPr/>
        </p:nvCxnSpPr>
        <p:spPr>
          <a:xfrm>
            <a:off x="24910152" y="9369745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9" name="直線コネクタ 158">
            <a:extLst>
              <a:ext uri="{FF2B5EF4-FFF2-40B4-BE49-F238E27FC236}">
                <a16:creationId xmlns:a16="http://schemas.microsoft.com/office/drawing/2014/main" id="{26E29C6A-5F67-EEA5-BF2B-ACE04008B95D}"/>
              </a:ext>
            </a:extLst>
          </p:cNvPr>
          <p:cNvCxnSpPr/>
          <p:nvPr/>
        </p:nvCxnSpPr>
        <p:spPr>
          <a:xfrm>
            <a:off x="25238764" y="9303737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0" name="直線コネクタ 159">
            <a:extLst>
              <a:ext uri="{FF2B5EF4-FFF2-40B4-BE49-F238E27FC236}">
                <a16:creationId xmlns:a16="http://schemas.microsoft.com/office/drawing/2014/main" id="{B258A34D-FDBD-CE04-F8DC-3DD0C6403946}"/>
              </a:ext>
            </a:extLst>
          </p:cNvPr>
          <p:cNvCxnSpPr/>
          <p:nvPr/>
        </p:nvCxnSpPr>
        <p:spPr>
          <a:xfrm>
            <a:off x="25572139" y="9242830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1" name="直線コネクタ 160">
            <a:extLst>
              <a:ext uri="{FF2B5EF4-FFF2-40B4-BE49-F238E27FC236}">
                <a16:creationId xmlns:a16="http://schemas.microsoft.com/office/drawing/2014/main" id="{F6887928-B1EB-A65C-874F-1D13263B2DC0}"/>
              </a:ext>
            </a:extLst>
          </p:cNvPr>
          <p:cNvCxnSpPr/>
          <p:nvPr/>
        </p:nvCxnSpPr>
        <p:spPr>
          <a:xfrm>
            <a:off x="25896583" y="9183543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2" name="直線コネクタ 161">
            <a:extLst>
              <a:ext uri="{FF2B5EF4-FFF2-40B4-BE49-F238E27FC236}">
                <a16:creationId xmlns:a16="http://schemas.microsoft.com/office/drawing/2014/main" id="{B7737A91-2DB8-1625-90F9-98F72A03219B}"/>
              </a:ext>
            </a:extLst>
          </p:cNvPr>
          <p:cNvCxnSpPr/>
          <p:nvPr/>
        </p:nvCxnSpPr>
        <p:spPr>
          <a:xfrm>
            <a:off x="26225195" y="9117535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3" name="直線コネクタ 162">
            <a:extLst>
              <a:ext uri="{FF2B5EF4-FFF2-40B4-BE49-F238E27FC236}">
                <a16:creationId xmlns:a16="http://schemas.microsoft.com/office/drawing/2014/main" id="{6903C253-B0BB-9EF4-D4E2-01DC791646C4}"/>
              </a:ext>
            </a:extLst>
          </p:cNvPr>
          <p:cNvCxnSpPr/>
          <p:nvPr/>
        </p:nvCxnSpPr>
        <p:spPr>
          <a:xfrm>
            <a:off x="26558570" y="9056628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4" name="直線コネクタ 163">
            <a:extLst>
              <a:ext uri="{FF2B5EF4-FFF2-40B4-BE49-F238E27FC236}">
                <a16:creationId xmlns:a16="http://schemas.microsoft.com/office/drawing/2014/main" id="{03104690-5B8D-E87E-0343-CF42F8207696}"/>
              </a:ext>
            </a:extLst>
          </p:cNvPr>
          <p:cNvCxnSpPr/>
          <p:nvPr/>
        </p:nvCxnSpPr>
        <p:spPr>
          <a:xfrm>
            <a:off x="26989798" y="8965980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5" name="直線コネクタ 164">
            <a:extLst>
              <a:ext uri="{FF2B5EF4-FFF2-40B4-BE49-F238E27FC236}">
                <a16:creationId xmlns:a16="http://schemas.microsoft.com/office/drawing/2014/main" id="{67528098-B0D2-BB32-82F3-75D8E9F006AC}"/>
              </a:ext>
            </a:extLst>
          </p:cNvPr>
          <p:cNvCxnSpPr/>
          <p:nvPr/>
        </p:nvCxnSpPr>
        <p:spPr>
          <a:xfrm>
            <a:off x="27318410" y="8899972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6" name="直線コネクタ 165">
            <a:extLst>
              <a:ext uri="{FF2B5EF4-FFF2-40B4-BE49-F238E27FC236}">
                <a16:creationId xmlns:a16="http://schemas.microsoft.com/office/drawing/2014/main" id="{78FEB2A5-BC52-FE17-F4F4-CC2F18321982}"/>
              </a:ext>
            </a:extLst>
          </p:cNvPr>
          <p:cNvCxnSpPr/>
          <p:nvPr/>
        </p:nvCxnSpPr>
        <p:spPr>
          <a:xfrm>
            <a:off x="27651785" y="8839065"/>
            <a:ext cx="0" cy="585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119EF747-6DA0-FB9A-1B24-D0FEC459884F}"/>
              </a:ext>
            </a:extLst>
          </p:cNvPr>
          <p:cNvCxnSpPr/>
          <p:nvPr/>
        </p:nvCxnSpPr>
        <p:spPr>
          <a:xfrm flipV="1">
            <a:off x="18395626" y="8736665"/>
            <a:ext cx="9550400" cy="1994835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>
            <a:extLst>
              <a:ext uri="{FF2B5EF4-FFF2-40B4-BE49-F238E27FC236}">
                <a16:creationId xmlns:a16="http://schemas.microsoft.com/office/drawing/2014/main" id="{4D84B81A-E154-FCA5-F208-C9FDC420D4E4}"/>
              </a:ext>
            </a:extLst>
          </p:cNvPr>
          <p:cNvCxnSpPr/>
          <p:nvPr/>
        </p:nvCxnSpPr>
        <p:spPr>
          <a:xfrm flipV="1">
            <a:off x="18566202" y="9308946"/>
            <a:ext cx="9550400" cy="1994835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FF4FF8EB-5B37-204E-28ED-B92081E0510B}"/>
              </a:ext>
            </a:extLst>
          </p:cNvPr>
          <p:cNvSpPr txBox="1"/>
          <p:nvPr/>
        </p:nvSpPr>
        <p:spPr>
          <a:xfrm rot="20876412">
            <a:off x="22505242" y="9802647"/>
            <a:ext cx="9028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木橋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6C07FE-B6A8-FB25-5690-5F9256A2CD49}"/>
              </a:ext>
            </a:extLst>
          </p:cNvPr>
          <p:cNvSpPr txBox="1"/>
          <p:nvPr/>
        </p:nvSpPr>
        <p:spPr>
          <a:xfrm>
            <a:off x="7926718" y="1307816"/>
            <a:ext cx="227517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/>
              <a:t>秋田大学大学院理工学研究科 ○及川 大輔、 秋田県大木高研     野田 龍</a:t>
            </a:r>
            <a:endParaRPr kumimoji="1" lang="en-US" altLang="ja-JP" sz="5400" dirty="0"/>
          </a:p>
          <a:p>
            <a:r>
              <a:rPr kumimoji="1" lang="ja-JP" altLang="en-US" sz="5400" dirty="0"/>
              <a:t>秋田大学大学院理工学研究科　 後藤 文彦、 ウッディさんない 森岡 吉己</a:t>
            </a:r>
          </a:p>
        </p:txBody>
      </p:sp>
    </p:spTree>
    <p:extLst>
      <p:ext uri="{BB962C8B-B14F-4D97-AF65-F5344CB8AC3E}">
        <p14:creationId xmlns:p14="http://schemas.microsoft.com/office/powerpoint/2010/main" val="3597841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322</TotalTime>
  <Words>237</Words>
  <Application>Microsoft Office PowerPoint</Application>
  <PresentationFormat>ユーザー設定</PresentationFormat>
  <Paragraphs>30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及川　大輔</dc:creator>
  <cp:lastModifiedBy>及川　大輔</cp:lastModifiedBy>
  <cp:revision>5</cp:revision>
  <dcterms:created xsi:type="dcterms:W3CDTF">2023-02-28T01:34:12Z</dcterms:created>
  <dcterms:modified xsi:type="dcterms:W3CDTF">2023-07-19T23:29:27Z</dcterms:modified>
</cp:coreProperties>
</file>