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5B460-4169-439F-AB2E-DCB327FEE37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8470-BD61-4732-B3E0-C7899D6A83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39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38470-BD61-4732-B3E0-C7899D6A834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56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8188-0AAA-4209-AE0D-621318E5C2D8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6E87-5060-4425-B4FB-710C0F69B7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2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8188-0AAA-4209-AE0D-621318E5C2D8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6E87-5060-4425-B4FB-710C0F69B7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01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8188-0AAA-4209-AE0D-621318E5C2D8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6E87-5060-4425-B4FB-710C0F69B7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86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8188-0AAA-4209-AE0D-621318E5C2D8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6E87-5060-4425-B4FB-710C0F69B7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88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8188-0AAA-4209-AE0D-621318E5C2D8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6E87-5060-4425-B4FB-710C0F69B7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7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8188-0AAA-4209-AE0D-621318E5C2D8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6E87-5060-4425-B4FB-710C0F69B7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94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8188-0AAA-4209-AE0D-621318E5C2D8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6E87-5060-4425-B4FB-710C0F69B7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10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8188-0AAA-4209-AE0D-621318E5C2D8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6E87-5060-4425-B4FB-710C0F69B7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0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8188-0AAA-4209-AE0D-621318E5C2D8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6E87-5060-4425-B4FB-710C0F69B7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90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C08188-0AAA-4209-AE0D-621318E5C2D8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2D6E87-5060-4425-B4FB-710C0F69B7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29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8188-0AAA-4209-AE0D-621318E5C2D8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6E87-5060-4425-B4FB-710C0F69B7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66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C08188-0AAA-4209-AE0D-621318E5C2D8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2D6E87-5060-4425-B4FB-710C0F69B7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tohokukanko.jp/attractions/detail_1007608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24009-BA20-00BD-3090-F6372CC73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335" y="869788"/>
            <a:ext cx="10058400" cy="3566160"/>
          </a:xfrm>
        </p:spPr>
        <p:txBody>
          <a:bodyPr/>
          <a:lstStyle/>
          <a:p>
            <a:r>
              <a:rPr kumimoji="1" lang="ja-JP" altLang="en-US" dirty="0"/>
              <a:t>リスクアセスメント</a:t>
            </a:r>
            <a:br>
              <a:rPr kumimoji="1" lang="en-US" altLang="ja-JP" dirty="0"/>
            </a:br>
            <a:r>
              <a:rPr kumimoji="1" lang="ja-JP" altLang="en-US" dirty="0"/>
              <a:t>　</a:t>
            </a:r>
            <a:r>
              <a:rPr kumimoji="1" lang="en-US" altLang="ja-JP" sz="6600" dirty="0"/>
              <a:t>(</a:t>
            </a:r>
            <a:r>
              <a:rPr kumimoji="1" lang="ja-JP" altLang="en-US" sz="6600" dirty="0"/>
              <a:t>由利橋</a:t>
            </a:r>
            <a:r>
              <a:rPr kumimoji="1" lang="en-US" altLang="ja-JP" sz="6600" dirty="0"/>
              <a:t>)</a:t>
            </a:r>
            <a:r>
              <a:rPr kumimoji="1" lang="ja-JP" altLang="en-US" sz="6600" dirty="0"/>
              <a:t>　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AD2D43-1B84-EB3A-E4D5-649D63AB0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4725" y="4554538"/>
            <a:ext cx="9144000" cy="1655762"/>
          </a:xfrm>
        </p:spPr>
        <p:txBody>
          <a:bodyPr/>
          <a:lstStyle/>
          <a:p>
            <a:r>
              <a:rPr kumimoji="1" lang="en-US" altLang="ja-JP" dirty="0"/>
              <a:t>7022609</a:t>
            </a:r>
            <a:r>
              <a:rPr kumimoji="1" lang="ja-JP" altLang="en-US" dirty="0"/>
              <a:t>　真庭大輝</a:t>
            </a:r>
          </a:p>
        </p:txBody>
      </p:sp>
    </p:spTree>
    <p:extLst>
      <p:ext uri="{BB962C8B-B14F-4D97-AF65-F5344CB8AC3E}">
        <p14:creationId xmlns:p14="http://schemas.microsoft.com/office/powerpoint/2010/main" val="235237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CB2CFE-C957-40AA-C04C-C801937A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76200"/>
            <a:ext cx="7624557" cy="322596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AA478AE-3574-D467-1507-16F95200C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3302167"/>
            <a:ext cx="6934200" cy="290252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FD38B6-76DA-AB3C-D62D-2310A39DD004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6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A9068E8-657C-6ECA-48AB-F417E00BC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413" y="668344"/>
            <a:ext cx="4194412" cy="245690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4F2B345-AB5C-94B1-64B5-3EC86D4685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54" r="9528"/>
          <a:stretch>
            <a:fillRect/>
          </a:stretch>
        </p:blipFill>
        <p:spPr>
          <a:xfrm>
            <a:off x="7980218" y="3348057"/>
            <a:ext cx="3006437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7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0E7C01E-DFBC-62C2-2BE9-44405FB2F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7" y="91784"/>
            <a:ext cx="7367676" cy="32083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8ECCFEC-5A6F-892F-9132-51387FECF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47" y="3300128"/>
            <a:ext cx="6617653" cy="297794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762446-58FE-043C-702E-E4C7E27B23E1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7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E6BB8F1-08B4-E8F7-AE8C-D78269808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989" y="669628"/>
            <a:ext cx="3926164" cy="23044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849F6AC-A9EE-B432-ACD3-E13E0C44CB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596"/>
          <a:stretch>
            <a:fillRect/>
          </a:stretch>
        </p:blipFill>
        <p:spPr>
          <a:xfrm>
            <a:off x="7834989" y="3300127"/>
            <a:ext cx="3103876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9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7D2DA-0D5C-7275-FAF8-93215FF4D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96594"/>
            <a:ext cx="7572375" cy="328746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EBF6A91-6D43-E651-C6E7-30B59C4B8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3316044"/>
            <a:ext cx="6753225" cy="291456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E1386C-CD5A-593F-D504-28C23603037B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8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572BD7-A5AE-26A0-B783-056E0883E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371" y="707416"/>
            <a:ext cx="3944454" cy="232277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30D8AC8-8087-39E6-F612-F7386BC430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2040"/>
          <a:stretch>
            <a:fillRect/>
          </a:stretch>
        </p:blipFill>
        <p:spPr>
          <a:xfrm>
            <a:off x="7990371" y="3473939"/>
            <a:ext cx="3120974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9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99892EF-439B-7DB5-3720-CB72327A2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2" y="197120"/>
            <a:ext cx="7716048" cy="30604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5D7849B-0D2A-6E5E-11DF-5C870AEF6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1" y="3429000"/>
            <a:ext cx="6927273" cy="2819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7F0CD8-1087-7E80-ABAF-4F7CCD2BE3D0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D047D3A-ABE6-C347-AC96-BB620EA79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661" y="735854"/>
            <a:ext cx="3926164" cy="231058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92ADACB-F733-1F18-5DD2-0D5FD6168D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957"/>
          <a:stretch>
            <a:fillRect/>
          </a:stretch>
        </p:blipFill>
        <p:spPr>
          <a:xfrm>
            <a:off x="8008661" y="3429000"/>
            <a:ext cx="3074975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7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868E0B3-CB4F-43C2-53D3-EC13C275E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16" y="128297"/>
            <a:ext cx="7923934" cy="335263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DC7694E-308C-BE84-9DC7-902979CE6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15" y="3429000"/>
            <a:ext cx="6961909" cy="289083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7D7BC5-1BED-B993-4E5C-3825A9DC2899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10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E0A9DEC-6EE0-05F3-5AB6-6D0630098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205" y="740176"/>
            <a:ext cx="3828620" cy="224961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4F4B48F-4149-FAB8-E42E-3B0475E4A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1070"/>
          <a:stretch>
            <a:fillRect/>
          </a:stretch>
        </p:blipFill>
        <p:spPr>
          <a:xfrm>
            <a:off x="8049920" y="3429000"/>
            <a:ext cx="3019862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D18BA80-07EF-7335-6A82-2C814B141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49" y="3429000"/>
            <a:ext cx="6731926" cy="292484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73BE5F4-80E8-2708-128C-6763793F2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50" y="260866"/>
            <a:ext cx="7546008" cy="316813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5A0D3B-F58C-3E60-8838-8C98CF466F06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11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F126CD-0E18-A3A0-357C-AC8AACFBB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298" y="671351"/>
            <a:ext cx="4413887" cy="23471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8AAD759-6D07-8A28-C99E-8F6DC58383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146" r="6381"/>
          <a:stretch>
            <a:fillRect/>
          </a:stretch>
        </p:blipFill>
        <p:spPr>
          <a:xfrm>
            <a:off x="8243455" y="3244333"/>
            <a:ext cx="31034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0536ACC-6876-3D40-A12D-2333C7436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167657"/>
            <a:ext cx="7458075" cy="313533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F6D7A74-7BD5-ACDF-9E53-03658597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" y="3319861"/>
            <a:ext cx="6600825" cy="295610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BDA0F0-6F97-F3C8-5016-3D35A4961EB9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1638C6-4593-B2D7-AFDC-2FDC189F0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49" y="766335"/>
            <a:ext cx="3822523" cy="224961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39DC3BB-3C72-ED37-A630-96B437B5CD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753" t="1035" r="-3454" b="-1035"/>
          <a:stretch>
            <a:fillRect/>
          </a:stretch>
        </p:blipFill>
        <p:spPr>
          <a:xfrm>
            <a:off x="7715249" y="3015954"/>
            <a:ext cx="3197249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98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52C3CE-F78E-D7D5-228B-BE684D816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8" y="124690"/>
            <a:ext cx="7517593" cy="330430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0226B3B-7B1C-6039-EEE5-07BD562E8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38" y="3429000"/>
            <a:ext cx="6654398" cy="291122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231C3E-214E-C084-0D75-F114607847D9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EC58656-528C-3249-CB63-4C0444554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485" y="660196"/>
            <a:ext cx="3651821" cy="257273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EC27FA2-5652-3279-A4A5-BFC1995BE9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693" r="4433"/>
          <a:stretch>
            <a:fillRect/>
          </a:stretch>
        </p:blipFill>
        <p:spPr>
          <a:xfrm>
            <a:off x="7813964" y="3232931"/>
            <a:ext cx="315883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50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2A2DA43-7C44-D8B0-E67E-5B21FF9A6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42079"/>
            <a:ext cx="7581900" cy="311098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F66E516-350C-F21A-5A99-928E2BA2E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3253062"/>
            <a:ext cx="6572250" cy="293075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CCBF2C-5CC5-1CE5-4568-8D7F928B0A5C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E54B6D-24DF-6738-2C65-AD2004189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075" y="694653"/>
            <a:ext cx="4139543" cy="243251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0EB1380-AD21-D0F4-31F0-7FE5889958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832"/>
          <a:stretch>
            <a:fillRect/>
          </a:stretch>
        </p:blipFill>
        <p:spPr>
          <a:xfrm>
            <a:off x="7952509" y="3008535"/>
            <a:ext cx="3064799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0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A8F0B8-3A62-D5A9-3A38-431BF2E0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B478E7-8F99-93CA-C749-442AD6F4F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・全体を通して日本海側の風が多く、風速が上がると同時に西や西北西の風が吹いている。</a:t>
            </a:r>
            <a:endParaRPr lang="en-US" altLang="ja-JP" dirty="0"/>
          </a:p>
          <a:p>
            <a:r>
              <a:rPr lang="ja-JP" altLang="en-US" dirty="0"/>
              <a:t>・気温が上がる</a:t>
            </a:r>
            <a:r>
              <a:rPr lang="en-US" altLang="ja-JP" dirty="0"/>
              <a:t>8</a:t>
            </a:r>
            <a:r>
              <a:rPr lang="ja-JP" altLang="en-US" dirty="0"/>
              <a:t>月、</a:t>
            </a:r>
            <a:r>
              <a:rPr lang="en-US" altLang="ja-JP" dirty="0"/>
              <a:t>9</a:t>
            </a:r>
            <a:r>
              <a:rPr lang="ja-JP" altLang="en-US" dirty="0"/>
              <a:t>月、</a:t>
            </a:r>
            <a:r>
              <a:rPr lang="en-US" altLang="ja-JP" dirty="0"/>
              <a:t>10</a:t>
            </a:r>
            <a:r>
              <a:rPr lang="ja-JP" altLang="en-US" dirty="0"/>
              <a:t>月は東や東南東などの内陸側の風がよく吹いている。</a:t>
            </a:r>
            <a:endParaRPr lang="en-US" altLang="ja-JP" dirty="0"/>
          </a:p>
          <a:p>
            <a:r>
              <a:rPr lang="ja-JP" altLang="en-US" dirty="0"/>
              <a:t>・風速が低い時は風向にばらつきがある。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59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B90FDE-F32B-0DFA-B2CB-381913C7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観測地点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F99C4D-CCEC-A490-45CD-EE7AC6F3D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20873"/>
            <a:ext cx="3839061" cy="37184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10B0265-0C5C-9DEA-0EB4-396C7331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333656"/>
            <a:ext cx="652968" cy="6056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AA1421-29D6-23E5-C128-3AC5B15AA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856" y="3322887"/>
            <a:ext cx="488661" cy="4532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566C532-ED6C-4E67-D23E-6D16D1F46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000" y="2442348"/>
            <a:ext cx="488661" cy="453251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D93EBBA-2A33-089E-6E24-7F72702B5DAB}"/>
              </a:ext>
            </a:extLst>
          </p:cNvPr>
          <p:cNvCxnSpPr>
            <a:cxnSpLocks/>
          </p:cNvCxnSpPr>
          <p:nvPr/>
        </p:nvCxnSpPr>
        <p:spPr>
          <a:xfrm flipH="1" flipV="1">
            <a:off x="3669905" y="2668973"/>
            <a:ext cx="2083623" cy="7904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532400E7-3390-A0D1-9403-16B88203A2E6}"/>
              </a:ext>
            </a:extLst>
          </p:cNvPr>
          <p:cNvCxnSpPr>
            <a:cxnSpLocks/>
          </p:cNvCxnSpPr>
          <p:nvPr/>
        </p:nvCxnSpPr>
        <p:spPr>
          <a:xfrm flipH="1" flipV="1">
            <a:off x="3719869" y="3736743"/>
            <a:ext cx="1442681" cy="5685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C2FDF9F-C8F5-D565-8467-BCAC5A47EE5E}"/>
              </a:ext>
            </a:extLst>
          </p:cNvPr>
          <p:cNvCxnSpPr>
            <a:cxnSpLocks/>
          </p:cNvCxnSpPr>
          <p:nvPr/>
        </p:nvCxnSpPr>
        <p:spPr>
          <a:xfrm flipH="1">
            <a:off x="1567368" y="5467468"/>
            <a:ext cx="3170547" cy="2524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50FFDF1-631B-CA39-4043-3F7CADA06E2B}"/>
              </a:ext>
            </a:extLst>
          </p:cNvPr>
          <p:cNvSpPr txBox="1"/>
          <p:nvPr/>
        </p:nvSpPr>
        <p:spPr>
          <a:xfrm>
            <a:off x="4737915" y="4294329"/>
            <a:ext cx="26574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降水量と気温</a:t>
            </a:r>
            <a:endParaRPr kumimoji="1" lang="en-US" altLang="ja-JP" dirty="0"/>
          </a:p>
          <a:p>
            <a:r>
              <a:rPr kumimoji="1" lang="en-US" altLang="ja-JP" sz="1600" dirty="0"/>
              <a:t>(</a:t>
            </a:r>
            <a:r>
              <a:rPr kumimoji="1" lang="ja-JP" altLang="en-US" sz="1600" dirty="0"/>
              <a:t>由利本荘市埋田用堰南</a:t>
            </a:r>
            <a:r>
              <a:rPr kumimoji="1" lang="en-US" altLang="ja-JP" sz="1600" dirty="0"/>
              <a:t>)</a:t>
            </a:r>
            <a:endParaRPr kumimoji="1" lang="ja-JP" altLang="en-US" sz="1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4700E29-A90B-9E74-E3F8-64EA6309F0E0}"/>
              </a:ext>
            </a:extLst>
          </p:cNvPr>
          <p:cNvSpPr txBox="1"/>
          <p:nvPr/>
        </p:nvSpPr>
        <p:spPr>
          <a:xfrm>
            <a:off x="4680251" y="5271710"/>
            <a:ext cx="28454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風向と平均風速</a:t>
            </a:r>
            <a:endParaRPr kumimoji="1" lang="en-US" altLang="ja-JP" dirty="0"/>
          </a:p>
          <a:p>
            <a:r>
              <a:rPr kumimoji="1" lang="en-US" altLang="ja-JP" sz="1600" dirty="0"/>
              <a:t>(</a:t>
            </a:r>
            <a:r>
              <a:rPr kumimoji="1" lang="ja-JP" altLang="en-US" sz="1600" dirty="0"/>
              <a:t>にかほ市金浦南金浦</a:t>
            </a:r>
            <a:r>
              <a:rPr kumimoji="1" lang="en-US" altLang="ja-JP" sz="1600" dirty="0"/>
              <a:t>)</a:t>
            </a:r>
            <a:endParaRPr kumimoji="1" lang="ja-JP" altLang="en-US" sz="16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E409315-333B-F833-2C37-EE13B6CBE641}"/>
              </a:ext>
            </a:extLst>
          </p:cNvPr>
          <p:cNvSpPr txBox="1"/>
          <p:nvPr/>
        </p:nvSpPr>
        <p:spPr>
          <a:xfrm>
            <a:off x="4816621" y="2332753"/>
            <a:ext cx="93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由利橋</a:t>
            </a:r>
          </a:p>
        </p:txBody>
      </p:sp>
      <p:pic>
        <p:nvPicPr>
          <p:cNvPr id="20" name="コンテンツ プレースホルダー 4">
            <a:extLst>
              <a:ext uri="{FF2B5EF4-FFF2-40B4-BE49-F238E27FC236}">
                <a16:creationId xmlns:a16="http://schemas.microsoft.com/office/drawing/2014/main" id="{9D5C6516-1C38-1C58-14B2-82F19325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55" y="1919765"/>
            <a:ext cx="3269065" cy="222821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34F3ED0-565F-E508-FE9A-454FCEDF0E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19" y="1828286"/>
            <a:ext cx="2822098" cy="2268447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894907E-3AEF-EB35-7383-81817A0A9B03}"/>
              </a:ext>
            </a:extLst>
          </p:cNvPr>
          <p:cNvSpPr txBox="1"/>
          <p:nvPr/>
        </p:nvSpPr>
        <p:spPr>
          <a:xfrm>
            <a:off x="7379844" y="4096733"/>
            <a:ext cx="641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hlinkClick r:id="rId7"/>
              </a:rPr>
              <a:t>https://www.tohokukanko.jp/attractions/detail_1007608.html</a:t>
            </a:r>
            <a:endParaRPr kumimoji="1" lang="en-US" altLang="ja-JP" sz="1400" dirty="0"/>
          </a:p>
          <a:p>
            <a:endParaRPr kumimoji="1" lang="en-US" altLang="ja-JP" dirty="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714694E-0F74-C459-BF0F-200FBD710466}"/>
              </a:ext>
            </a:extLst>
          </p:cNvPr>
          <p:cNvSpPr/>
          <p:nvPr/>
        </p:nvSpPr>
        <p:spPr>
          <a:xfrm rot="2832664">
            <a:off x="7303877" y="2549917"/>
            <a:ext cx="151934" cy="14499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F8D0D24-3498-2946-7C5D-4815BA45EAA1}"/>
              </a:ext>
            </a:extLst>
          </p:cNvPr>
          <p:cNvSpPr txBox="1"/>
          <p:nvPr/>
        </p:nvSpPr>
        <p:spPr>
          <a:xfrm>
            <a:off x="7347603" y="2093980"/>
            <a:ext cx="86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C00000"/>
                </a:solidFill>
              </a:rPr>
              <a:t>主塔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F8AA94E-B896-05CC-EA38-0D64CC885ADB}"/>
              </a:ext>
            </a:extLst>
          </p:cNvPr>
          <p:cNvSpPr txBox="1"/>
          <p:nvPr/>
        </p:nvSpPr>
        <p:spPr>
          <a:xfrm>
            <a:off x="7656102" y="4862865"/>
            <a:ext cx="4610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・降水量と気温は由利橋から</a:t>
            </a:r>
            <a:r>
              <a:rPr kumimoji="1" lang="en-US" altLang="ja-JP" sz="1600" dirty="0"/>
              <a:t>5㎞</a:t>
            </a:r>
            <a:r>
              <a:rPr kumimoji="1" lang="ja-JP" altLang="en-US" sz="1600" dirty="0"/>
              <a:t>付近にある　　　　　　</a:t>
            </a:r>
            <a:endParaRPr kumimoji="1" lang="en-US" altLang="ja-JP" sz="1600" dirty="0"/>
          </a:p>
          <a:p>
            <a:r>
              <a:rPr kumimoji="1" lang="ja-JP" altLang="en-US" sz="1600" dirty="0"/>
              <a:t>由利本荘市の気象庁データを使用。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・風向と平均風速は沿岸部に近いにかほ市の気象庁データを使用</a:t>
            </a:r>
            <a:r>
              <a:rPr kumimoji="1" lang="en-US" altLang="ja-JP" sz="1600" dirty="0"/>
              <a:t>(</a:t>
            </a:r>
            <a:r>
              <a:rPr kumimoji="1" lang="ja-JP" altLang="en-US" sz="1600" dirty="0"/>
              <a:t>由利橋から約２４ｋｍ</a:t>
            </a:r>
            <a:r>
              <a:rPr kumimoji="1" lang="en-US" altLang="ja-JP" sz="1600" dirty="0"/>
              <a:t>)</a:t>
            </a:r>
            <a:r>
              <a:rPr kumimoji="1" lang="ja-JP" altLang="en-US" sz="1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3675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F0B66F-48ED-9277-CDC7-627789B7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0341"/>
            <a:ext cx="10058400" cy="1450757"/>
          </a:xfrm>
        </p:spPr>
        <p:txBody>
          <a:bodyPr/>
          <a:lstStyle/>
          <a:p>
            <a:r>
              <a:rPr kumimoji="1" lang="ja-JP" altLang="en-US" dirty="0"/>
              <a:t>データの使用方法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CA45E4-6DD6-B0EA-B982-0B5959D3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941"/>
          <a:stretch>
            <a:fillRect/>
          </a:stretch>
        </p:blipFill>
        <p:spPr>
          <a:xfrm>
            <a:off x="674263" y="2143193"/>
            <a:ext cx="4839825" cy="3013709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2EC3EB84-8ED2-67A2-A445-E176033EB102}"/>
              </a:ext>
            </a:extLst>
          </p:cNvPr>
          <p:cNvCxnSpPr>
            <a:cxnSpLocks/>
          </p:cNvCxnSpPr>
          <p:nvPr/>
        </p:nvCxnSpPr>
        <p:spPr>
          <a:xfrm>
            <a:off x="5395912" y="3650048"/>
            <a:ext cx="126682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図 80">
            <a:extLst>
              <a:ext uri="{FF2B5EF4-FFF2-40B4-BE49-F238E27FC236}">
                <a16:creationId xmlns:a16="http://schemas.microsoft.com/office/drawing/2014/main" id="{A93CE1B4-1C60-DFFC-2F25-0B8F695523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466"/>
          <a:stretch>
            <a:fillRect/>
          </a:stretch>
        </p:blipFill>
        <p:spPr>
          <a:xfrm>
            <a:off x="6647866" y="2221837"/>
            <a:ext cx="4736520" cy="3340898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82C2C3D-E3FB-B58F-29E4-7BF81C391298}"/>
              </a:ext>
            </a:extLst>
          </p:cNvPr>
          <p:cNvSpPr txBox="1"/>
          <p:nvPr/>
        </p:nvSpPr>
        <p:spPr>
          <a:xfrm>
            <a:off x="674263" y="5562735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分ごとの値を使用し、それを基に気温、降水量、平均風速、風向のグラフを作成。</a:t>
            </a:r>
            <a:endParaRPr kumimoji="1" lang="en-US" altLang="ja-JP" dirty="0"/>
          </a:p>
          <a:p>
            <a:r>
              <a:rPr kumimoji="1" lang="ja-JP" altLang="en-US" dirty="0"/>
              <a:t>それぞれのグラフを比較する。</a:t>
            </a:r>
          </a:p>
        </p:txBody>
      </p:sp>
      <p:sp>
        <p:nvSpPr>
          <p:cNvPr id="85" name="フローチャート: 処理 84">
            <a:extLst>
              <a:ext uri="{FF2B5EF4-FFF2-40B4-BE49-F238E27FC236}">
                <a16:creationId xmlns:a16="http://schemas.microsoft.com/office/drawing/2014/main" id="{E770101D-0CF0-1905-948D-5FCEC4B93977}"/>
              </a:ext>
            </a:extLst>
          </p:cNvPr>
          <p:cNvSpPr/>
          <p:nvPr/>
        </p:nvSpPr>
        <p:spPr>
          <a:xfrm>
            <a:off x="6953249" y="2647949"/>
            <a:ext cx="214021" cy="2156977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719C53F4-AF24-28D3-3EDB-566A1A6506F1}"/>
              </a:ext>
            </a:extLst>
          </p:cNvPr>
          <p:cNvCxnSpPr/>
          <p:nvPr/>
        </p:nvCxnSpPr>
        <p:spPr>
          <a:xfrm flipV="1">
            <a:off x="7060259" y="1912346"/>
            <a:ext cx="497536" cy="7356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418ED29-34D3-C9B3-E80A-601FD63AE1C4}"/>
              </a:ext>
            </a:extLst>
          </p:cNvPr>
          <p:cNvSpPr txBox="1"/>
          <p:nvPr/>
        </p:nvSpPr>
        <p:spPr>
          <a:xfrm>
            <a:off x="6733529" y="2030248"/>
            <a:ext cx="693854" cy="38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拡大</a:t>
            </a: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9FF114D5-1CFF-D307-7F35-384155658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805" y="304157"/>
            <a:ext cx="3546058" cy="17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9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A8EEF8-51CF-5569-D038-5483E72A9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994" y="197012"/>
            <a:ext cx="10058400" cy="863600"/>
          </a:xfrm>
        </p:spPr>
        <p:txBody>
          <a:bodyPr/>
          <a:lstStyle/>
          <a:p>
            <a:r>
              <a:rPr kumimoji="1" lang="ja-JP" altLang="en-US" dirty="0"/>
              <a:t>風向のグラフについて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5D7F9E2-7335-E911-0B80-400AED20C372}"/>
              </a:ext>
            </a:extLst>
          </p:cNvPr>
          <p:cNvSpPr txBox="1"/>
          <p:nvPr/>
        </p:nvSpPr>
        <p:spPr>
          <a:xfrm>
            <a:off x="1381308" y="5495925"/>
            <a:ext cx="846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風向の方位を角度に変換し、その結果から散布図のグラフを作成。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4EA8EC-CC80-36AC-18EB-4C2E430A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86" y="1333476"/>
            <a:ext cx="9156986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4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1EED16-80FD-078F-24DF-895EA5FF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90589"/>
            <a:ext cx="7610475" cy="321710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C456A30-911A-C62F-A43E-A7AA0D10A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3307698"/>
            <a:ext cx="6953250" cy="288519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18AE6D-AD49-3D8E-5772-666C62B59E9F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01E67B8-0D63-CB6E-C353-B9BFB8C14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803" y="489252"/>
            <a:ext cx="3891834" cy="25682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025DDDA-6241-0017-88DA-53C9513C4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545" y="3429000"/>
            <a:ext cx="3151905" cy="24508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C914F4A-AC9B-A9DA-3DE2-3942B2781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0147" y="4229473"/>
            <a:ext cx="170703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7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図 76">
            <a:extLst>
              <a:ext uri="{FF2B5EF4-FFF2-40B4-BE49-F238E27FC236}">
                <a16:creationId xmlns:a16="http://schemas.microsoft.com/office/drawing/2014/main" id="{53132A25-A78D-F717-DD09-DB7F0F58C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3" y="87891"/>
            <a:ext cx="7729225" cy="3388734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D5211824-C71D-3481-8586-3846ABE1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94" y="3429000"/>
            <a:ext cx="7036498" cy="2838450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8B78DFA-0C6C-1DEE-12D8-4F2F56CD47BE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5545EE23-1B27-732F-E425-43D9408012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047" t="6561"/>
          <a:stretch>
            <a:fillRect/>
          </a:stretch>
        </p:blipFill>
        <p:spPr>
          <a:xfrm>
            <a:off x="7913543" y="3124200"/>
            <a:ext cx="3074650" cy="244380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48E693F1-68CC-F8FF-9F0E-0C34B2A83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218" y="445532"/>
            <a:ext cx="3944454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9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8C2D2F1-E23C-DD38-4869-9BE0EAF6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49046"/>
            <a:ext cx="7733001" cy="317995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FA0A7F9-04E5-1EA5-14B8-E0450D1A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" y="3429000"/>
            <a:ext cx="6998007" cy="290252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854CE1-EE8E-0D84-52FF-DFC1505AA4AD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C39B06-5177-11A6-4C9D-DDF4C13AB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888" y="445532"/>
            <a:ext cx="3974937" cy="24203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48881E-E191-6837-29E1-59D85132B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888" y="3235186"/>
            <a:ext cx="3145809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8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3B2609B-625E-AF54-D118-67E202F04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40902"/>
            <a:ext cx="7724557" cy="30737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F06F52C-9B2B-32C0-523B-71132D78D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93" y="3429000"/>
            <a:ext cx="7110128" cy="28384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D38E23-863A-B42E-4524-977844E8BE91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82A7E9-2203-630B-81E6-D53AA2E7CA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6" r="6833"/>
          <a:stretch>
            <a:fillRect/>
          </a:stretch>
        </p:blipFill>
        <p:spPr>
          <a:xfrm>
            <a:off x="8333621" y="3154577"/>
            <a:ext cx="3141140" cy="23776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60A48E1-C620-1C30-4B04-05AD7D2EE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861" y="533400"/>
            <a:ext cx="3381900" cy="21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0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30D2494-B9E3-CA86-3D76-E4B07102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4" y="212279"/>
            <a:ext cx="7656701" cy="32167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CAFB9AF-E42B-3EBA-7336-0014C0502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4" y="3428999"/>
            <a:ext cx="6873420" cy="277177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B36E8E-BA23-19F8-4113-1D04BA777C36}"/>
              </a:ext>
            </a:extLst>
          </p:cNvPr>
          <p:cNvSpPr txBox="1"/>
          <p:nvPr/>
        </p:nvSpPr>
        <p:spPr>
          <a:xfrm>
            <a:off x="8382000" y="76200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5</a:t>
            </a:r>
            <a:r>
              <a:rPr kumimoji="1" lang="ja-JP" altLang="en-US" dirty="0"/>
              <a:t>月の結果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385503-0D53-617B-FD1C-106893770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045" y="658377"/>
            <a:ext cx="3952153" cy="232452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D6B5C66-9043-4053-6D77-75EBB25ABF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61" r="11693"/>
          <a:stretch>
            <a:fillRect/>
          </a:stretch>
        </p:blipFill>
        <p:spPr>
          <a:xfrm>
            <a:off x="8100045" y="3428999"/>
            <a:ext cx="3061854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35681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3474</TotalTime>
  <Words>308</Words>
  <Application>Microsoft Office PowerPoint</Application>
  <PresentationFormat>ワイド画面</PresentationFormat>
  <Paragraphs>39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Calibri</vt:lpstr>
      <vt:lpstr>Calibri Light</vt:lpstr>
      <vt:lpstr>レトロスペクト</vt:lpstr>
      <vt:lpstr>リスクアセスメント 　(由利橋)　</vt:lpstr>
      <vt:lpstr>観測地点</vt:lpstr>
      <vt:lpstr>データの使用方法</vt:lpstr>
      <vt:lpstr>風向のグラフについて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大輝 真庭</dc:creator>
  <cp:lastModifiedBy>大輝 真庭</cp:lastModifiedBy>
  <cp:revision>10</cp:revision>
  <dcterms:created xsi:type="dcterms:W3CDTF">2025-07-24T19:30:17Z</dcterms:created>
  <dcterms:modified xsi:type="dcterms:W3CDTF">2025-07-28T02:17:03Z</dcterms:modified>
</cp:coreProperties>
</file>