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4" r:id="rId3"/>
    <p:sldId id="257" r:id="rId4"/>
    <p:sldId id="259" r:id="rId5"/>
    <p:sldId id="260" r:id="rId6"/>
    <p:sldId id="261" r:id="rId7"/>
    <p:sldId id="270" r:id="rId8"/>
    <p:sldId id="262" r:id="rId9"/>
    <p:sldId id="263" r:id="rId10"/>
    <p:sldId id="264" r:id="rId11"/>
  </p:sldIdLst>
  <p:sldSz cx="10080625" cy="5670550"/>
  <p:notesSz cx="7559675" cy="106918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4C05"/>
    <a:srgbClr val="FF33CC"/>
    <a:srgbClr val="FF0066"/>
    <a:srgbClr val="FEF4EF"/>
    <a:srgbClr val="C55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353DA8-0C75-4736-8CDC-C8D966D96BF3}" v="238" dt="2025-02-02T10:55:37.8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D3FE7A1-4625-622D-8757-13D666B136D7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783C7FE-E716-A5DE-B8F8-36102449B03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829604-68EB-2D32-D637-E3A2162BFB57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209F538-1543-DE44-6A8D-F5C20D6E8EF5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18BAF5E-37BC-4333-BAAF-956425B789D7}" type="slidenum">
              <a:rPr>
                <a:latin typeface="メイリオ" panose="020B0604030504040204" pitchFamily="50" charset="-128"/>
              </a:rPr>
              <a:t>‹#›</a:t>
            </a:fld>
            <a:endParaRPr lang="en-US" sz="1400" b="0" i="0" u="none" strike="noStrike" kern="1200" cap="none" dirty="0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93031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CEFEAD-A8EC-D5AD-2273-C2AC69DA80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557110-F7E7-0B8C-B042-CE4092D7977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 altLang="ja-JP"/>
          </a:p>
        </p:txBody>
      </p:sp>
      <p:sp>
        <p:nvSpPr>
          <p:cNvPr id="4" name="ヘッダー プレースホルダー 3">
            <a:extLst>
              <a:ext uri="{FF2B5EF4-FFF2-40B4-BE49-F238E27FC236}">
                <a16:creationId xmlns:a16="http://schemas.microsoft.com/office/drawing/2014/main" id="{DCEB105D-7AE3-1EDF-D81D-8843BCD84CD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1E58C0-0C73-9C7B-0854-760CE8C8496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5274E1-CF12-2F09-25BF-C4A4B1F0592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4A384B-BC9C-BD00-72E3-701290DFB17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fld id="{7249CA62-9229-4B28-B6D8-AF196EC597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32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en-US" altLang="ja-JP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8B18F3-156B-C145-0238-E2C193E9F0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85CB1F8-19C4-4053-AA03-2C958624D683}" type="slidenum">
              <a:t>1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0C8EA49-E73C-2179-95F0-1F1668B2436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491FDD-62EC-754B-8263-5C48BC30C9B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8179CE-C45E-5269-8199-4EF0EAED9A8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EE92E5-C1D3-48B9-8124-9D724BE78822}" type="slidenum">
              <a:t>3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67AF66-3C94-ADA4-BBFB-DB11A33D88D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5BCE58-1316-9794-E131-4D2EAC4C479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EF1532-DD8B-2B13-1CAE-8547468E8A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B3B877-2B85-4056-A964-744A57057340}" type="slidenum">
              <a:t>4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B9B8E3-3287-891B-9776-7C3C9209B6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CDB7B8-1464-1929-CCF1-7500C495AA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B5C111-BA61-B848-37FE-F34599B983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B0512EA-BC60-4870-AB48-829A71536067}" type="slidenum">
              <a:t>5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E06479-F4C0-E8CA-3C88-F9F14BC7D16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6310A0-4CE2-D3DD-1994-CA594EDDB3F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CC23039-012D-5A90-97DA-06326CD0AB2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D6DDE78-681B-4C7F-B749-D54F0283ADC4}" type="slidenum">
              <a:t>6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122BB1-A2C9-91F7-4815-9FA2F012936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D70840-58D4-9F34-A117-6A012F2E80A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C2A7FEB-157A-44FE-A772-DE75C12CD5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19C9A3-2C93-4EE1-AF7A-DD63412D9EFC}" type="slidenum">
              <a:t>8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E54532-AF84-95A3-DB90-F0D48387BDA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050C7F-4095-FEE6-D1F8-57837B1526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7D55A9D-2007-E010-0D04-BD5DA7A0F9A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3A49E0F-AF8B-4D92-86A0-43B10EF5CBD9}" type="slidenum">
              <a:t>9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91A643-3BB1-6E36-2600-4997BF2BF2C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1E7FD1-10E7-BA78-313D-97A3EE0977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62D236-EC15-3CF6-166C-8AA08E45EC0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54C6F98-C3FC-40B4-AC27-C1268CFFECEF}" type="slidenum">
              <a:t>10</a:t>
            </a:fld>
            <a:endParaRPr lang="en-US"/>
          </a:p>
        </p:txBody>
      </p:sp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C92047-7374-FA72-BE1C-B119F5717F1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5E4BB6-7E36-E9CE-CBAC-02DC1BE3C0B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088666-7EB3-7EE0-19A2-B9BAD6929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62803D9-45D2-3D10-0A6A-DC54A90E6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C3E806-1585-9EEE-B740-60217684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589EC0-FC02-450C-0C52-D26EC51D7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F506F9-DEC7-50C9-1525-252557E2C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03C36D-263E-400D-B85D-E316B90CF3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31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FAAB82-48A3-A8C0-E6B1-914E0A86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847F28-C917-A50E-D6A6-2BF2CCE02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BD1AE3-DEF3-7AF8-D6F0-F4B0F85E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415232-F8E5-E823-26B5-F88060779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1D88BE-F7DA-FBD2-4609-7D87E614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EC629AC-C587-4E73-A06A-598F7579692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1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B3339E7-7802-387A-C707-5AE62D4B4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225425"/>
            <a:ext cx="2266950" cy="43894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1F8F57-6589-5D24-B7ED-AD3615904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225425"/>
            <a:ext cx="6653212" cy="43894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5A2B94-386B-B5CA-1617-2FA2F391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2B1676-2540-C138-223B-1CB1CE0E6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320BDF-E1BD-92F8-C657-07A8A92C1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2D6CFD-9422-41B1-99F0-D1957F1D5F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6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F9B5D6-E6D2-F15E-9865-8E7E37AD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205843C-BA24-4BC6-6EEB-4E21C2C79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683F33-1EDD-449A-A134-EFB90977E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4326B3-C5E6-B178-2C19-37A99FF0A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BE15F5-4EBE-C3EA-ABC0-4C5419471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8B459EE-2552-4734-9E17-321FA0C009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15B220-7049-3D0E-DE13-2D9AD3DF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8BF7B36-C35F-C056-E453-8329FFEB2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05C069-47C7-F51D-1B33-C89EB33E5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041BFB-EF31-803A-7B97-5E0472E6F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AC9347-A314-5D3E-A98E-4ECFD1CF6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35355D0-32F3-49F3-82C9-D5DC718BBDA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24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7FE7BE-79A6-6991-F907-C3E228F8E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C230C8-6431-1D76-83A9-E3B3557B8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327150"/>
            <a:ext cx="4459287" cy="328771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2651F04-D612-4FAB-8CA9-7A86A7DAB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327150"/>
            <a:ext cx="4460875" cy="328771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2715D20-A03C-2D7D-B85F-C121A4DD0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147670-9AB0-E880-7259-6E3566A21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07F1D5-01B5-50FF-E768-396266F06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5DC64F-CC2B-4193-8427-5E94991DDC9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60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04E0E1-92D3-70A0-46AD-444D1759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B7E7705-E60C-6ED9-7D6A-BEA557702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4790F3-18B8-A7FF-63FA-E667DE036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517DBB5-C371-2C40-D634-D7C2299124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DBC97AF-20FA-60B4-FB86-6B3363CD80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7204D97-9405-6677-8388-8B5165293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196D44B-474E-C8FA-0BA3-ECD6E47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88D723D-A8D2-15F3-8C2C-AC39D50E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6C9CE6-2E95-47FA-B8D0-D3D18B482E8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00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D677AD-452B-A93E-5B49-F713B5B19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86E92D0-F52D-77F5-D7DD-EB065CA98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A751761-A6FA-755B-DE74-079884770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5A4416-136E-41D9-4AEB-261022BDD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0076696-BADE-4317-83BC-05191205E2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06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777350F-2D3D-998C-F19A-B498C4D7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607CF9F-2EF7-66A1-5E9F-613B4A343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D7D48D-BE9D-DEC2-6550-0EC5DDD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5A3ECC-2201-4A6F-B31D-A295D68068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1704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4226FD-ED6E-1872-0878-7D4A91176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CC9A18-74E6-9991-F052-1B5B4B191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26422BE-CA02-D109-BD46-3AD993761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46F02E-56A2-3169-05BE-82CD336A6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49C778-C659-2F94-A5C3-E1D6AAD12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2A89AA9-2357-5CA6-9342-D6D5A5786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F73973-8C6E-4F4B-83D5-DE52443666B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4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0234BC-315A-0716-CF3B-684E8F9C6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38F682F-20E9-54E6-8C79-F8D2ACCB54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A067E35-C6E8-B585-A039-737074BC7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AE408F-00B4-4F8C-39D3-564D582B2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8BF790-8515-8C0A-1557-D78288FA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122C8C-FF9A-2CD5-0913-DA7E956D2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3F5A63-04F4-4CDB-8BEA-23782AB490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3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F36E413-75A6-0587-3834-40F4911C10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 altLang="ja-JP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40A97F-E29F-9398-8B1A-63D2215079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326600"/>
            <a:ext cx="9071640" cy="3288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D72666-15B7-4EFA-DBF3-10CB672A59A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F2B9AC-F608-A996-B8E6-2390DE22E36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9C175A-88FD-0CA5-803B-A8339CE9A52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Noto Serif CJK JP" pitchFamily="2"/>
                <a:cs typeface="TakaoPGothic" pitchFamily="2"/>
              </a:defRPr>
            </a:lvl1pPr>
          </a:lstStyle>
          <a:p>
            <a:pPr lvl="0"/>
            <a:fld id="{9BE1648C-0753-428E-9BC2-75F7752BC488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hangingPunct="0">
        <a:tabLst/>
        <a:defRPr lang="en-US" altLang="ja-JP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</p:titleStyle>
    <p:bodyStyle>
      <a:lvl1pPr hangingPunct="0">
        <a:spcBef>
          <a:spcPts val="1417"/>
        </a:spcBef>
        <a:spcAft>
          <a:spcPts val="0"/>
        </a:spcAft>
        <a:tabLst/>
        <a:defRPr lang="en-US" altLang="ja-JP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C4C7D074-40E1-91A9-683B-CD32EE7949B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7855"/>
          <a:stretch>
            <a:fillRect/>
          </a:stretch>
        </p:blipFill>
        <p:spPr>
          <a:xfrm rot="10800000">
            <a:off x="2247700" y="929873"/>
            <a:ext cx="4640387" cy="31156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B0488B6E-1E4D-25AF-668B-F4C128FE7DF5}"/>
              </a:ext>
            </a:extLst>
          </p:cNvPr>
          <p:cNvSpPr/>
          <p:nvPr/>
        </p:nvSpPr>
        <p:spPr>
          <a:xfrm>
            <a:off x="4248000" y="4464000"/>
            <a:ext cx="864000" cy="503999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1 10800"/>
              <a:gd name="f10" fmla="pin 0 f0 21600"/>
              <a:gd name="f11" fmla="val f9"/>
              <a:gd name="f12" fmla="val f10"/>
              <a:gd name="f13" fmla="+- 21600 0 f9"/>
              <a:gd name="f14" fmla="*/ f9 f7 1"/>
              <a:gd name="f15" fmla="*/ f10 f8 1"/>
              <a:gd name="f16" fmla="*/ 0 f8 1"/>
              <a:gd name="f17" fmla="+- 21600 0 f12"/>
              <a:gd name="f18" fmla="*/ f11 f7 1"/>
              <a:gd name="f19" fmla="*/ f13 f7 1"/>
              <a:gd name="f20" fmla="*/ f17 f11 1"/>
              <a:gd name="f21" fmla="*/ f20 1 10800"/>
              <a:gd name="f22" fmla="+- f12 f21 0"/>
              <a:gd name="f23" fmla="*/ f22 f8 1"/>
            </a:gdLst>
            <a:ahLst>
              <a:ahXY gdRefX="f1" minX="f4" maxX="f6" gdRefY="f0" minY="f4" maxY="f5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16" r="f19" b="f23"/>
            <a:pathLst>
              <a:path w="21600" h="21600">
                <a:moveTo>
                  <a:pt x="f11" y="f4"/>
                </a:moveTo>
                <a:lnTo>
                  <a:pt x="f11" y="f12"/>
                </a:lnTo>
                <a:lnTo>
                  <a:pt x="f4" y="f12"/>
                </a:lnTo>
                <a:lnTo>
                  <a:pt x="f6" y="f5"/>
                </a:lnTo>
                <a:lnTo>
                  <a:pt x="f5" y="f12"/>
                </a:lnTo>
                <a:lnTo>
                  <a:pt x="f13" y="f12"/>
                </a:lnTo>
                <a:lnTo>
                  <a:pt x="f13" y="f4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  <a:prstDash val="solid"/>
          </a:ln>
        </p:spPr>
        <p:txBody>
          <a:bodyPr wrap="none" lIns="90000" tIns="45000" rIns="90000" bIns="45000" anchor="ctr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F4FEF72-3241-3B39-0452-D218DF18F303}"/>
              </a:ext>
            </a:extLst>
          </p:cNvPr>
          <p:cNvSpPr txBox="1"/>
          <p:nvPr/>
        </p:nvSpPr>
        <p:spPr>
          <a:xfrm>
            <a:off x="7091718" y="802800"/>
            <a:ext cx="2834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HGSｺﾞｼｯｸE" panose="020B0900000000000000" pitchFamily="50" charset="-128"/>
              </a:rPr>
              <a:t>7021562</a:t>
            </a:r>
            <a:r>
              <a:rPr kumimoji="1" lang="ja-JP" altLang="en-US" sz="2000" dirty="0">
                <a:latin typeface="メイリオ" panose="020B0604030504040204" pitchFamily="50" charset="-128"/>
                <a:ea typeface="HGSｺﾞｼｯｸE" panose="020B0900000000000000" pitchFamily="50" charset="-128"/>
              </a:rPr>
              <a:t>　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柴田真杜</a:t>
            </a:r>
            <a:r>
              <a:rPr kumimoji="1" lang="ja-JP" altLang="en-US" sz="2000" dirty="0">
                <a:latin typeface="メイリオ" panose="020B0604030504040204" pitchFamily="50" charset="-128"/>
                <a:ea typeface="HGSｺﾞｼｯｸE" panose="020B0900000000000000" pitchFamily="50" charset="-128"/>
              </a:rPr>
              <a:t>　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133348F-BBCB-6678-079F-1DB48DD18092}"/>
              </a:ext>
            </a:extLst>
          </p:cNvPr>
          <p:cNvSpPr txBox="1"/>
          <p:nvPr/>
        </p:nvSpPr>
        <p:spPr>
          <a:xfrm>
            <a:off x="1473278" y="37932"/>
            <a:ext cx="66479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ケーブル破断時におけるケーブル構造の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実験および動的解析における検討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B1A4A65-F881-DE0F-E158-959F3FDA23FE}"/>
              </a:ext>
            </a:extLst>
          </p:cNvPr>
          <p:cNvSpPr txBox="1"/>
          <p:nvPr/>
        </p:nvSpPr>
        <p:spPr>
          <a:xfrm>
            <a:off x="108012" y="1003334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研究背景・目的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0B2F4FF8-52B2-B96A-6196-06D706956272}"/>
              </a:ext>
            </a:extLst>
          </p:cNvPr>
          <p:cNvSpPr/>
          <p:nvPr/>
        </p:nvSpPr>
        <p:spPr>
          <a:xfrm>
            <a:off x="117637" y="974459"/>
            <a:ext cx="1894250" cy="42120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C2613E4-ED61-2B46-75B7-E43449FB7583}"/>
              </a:ext>
            </a:extLst>
          </p:cNvPr>
          <p:cNvSpPr txBox="1"/>
          <p:nvPr/>
        </p:nvSpPr>
        <p:spPr>
          <a:xfrm>
            <a:off x="2011887" y="5052961"/>
            <a:ext cx="5570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実験と解析を比較することで妥当性を確認する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5F282E-0F21-3C2C-9A98-E8D5552B7E5B}"/>
              </a:ext>
            </a:extLst>
          </p:cNvPr>
          <p:cNvSpPr txBox="1"/>
          <p:nvPr/>
        </p:nvSpPr>
        <p:spPr>
          <a:xfrm>
            <a:off x="422391" y="4130475"/>
            <a:ext cx="9161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先行研究では挙動再現を解析で行ってきたが実データとの比較はされていない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E96508E-BDC2-492D-3606-290D56C703FE}"/>
              </a:ext>
            </a:extLst>
          </p:cNvPr>
          <p:cNvSpPr txBox="1"/>
          <p:nvPr/>
        </p:nvSpPr>
        <p:spPr>
          <a:xfrm>
            <a:off x="169920" y="288734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まとめ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89CE74CE-D727-5BB1-D3B7-984A4D480548}"/>
              </a:ext>
            </a:extLst>
          </p:cNvPr>
          <p:cNvSpPr/>
          <p:nvPr/>
        </p:nvSpPr>
        <p:spPr>
          <a:xfrm>
            <a:off x="169920" y="288734"/>
            <a:ext cx="95410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F32184F-ABA8-2388-C9DC-0FD7AE657E38}"/>
              </a:ext>
            </a:extLst>
          </p:cNvPr>
          <p:cNvSpPr txBox="1"/>
          <p:nvPr/>
        </p:nvSpPr>
        <p:spPr>
          <a:xfrm>
            <a:off x="38779" y="872132"/>
            <a:ext cx="5057795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自由度系における解析手法の妥当性を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確認できた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・多自由度系では</a:t>
            </a:r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要素を使用し幾何</a:t>
            </a:r>
            <a:endParaRPr kumimoji="1"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学非線形を考慮する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ことで動的応答を再現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することができた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・幾何学非線形を考慮することの重要性を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確認できた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B8C109D-51A4-A4C0-DC7E-29D629E36E1F}"/>
              </a:ext>
            </a:extLst>
          </p:cNvPr>
          <p:cNvSpPr txBox="1"/>
          <p:nvPr/>
        </p:nvSpPr>
        <p:spPr>
          <a:xfrm>
            <a:off x="227627" y="369366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課題</a:t>
            </a: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D9498BF4-01CB-5B2A-AB28-5BC5FB85CABC}"/>
              </a:ext>
            </a:extLst>
          </p:cNvPr>
          <p:cNvSpPr/>
          <p:nvPr/>
        </p:nvSpPr>
        <p:spPr>
          <a:xfrm>
            <a:off x="169920" y="3671521"/>
            <a:ext cx="813042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059C76CA-405A-308D-1EA3-CCD97FFCA365}"/>
              </a:ext>
            </a:extLst>
          </p:cNvPr>
          <p:cNvSpPr txBox="1"/>
          <p:nvPr/>
        </p:nvSpPr>
        <p:spPr>
          <a:xfrm>
            <a:off x="86693" y="4156250"/>
            <a:ext cx="5314275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要素を用いると解析が不安定に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なり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やすい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・主桁を含んだより斜張橋に近いモデルでの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動的挙動の再現</a:t>
            </a:r>
            <a:endParaRPr kumimoji="1"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5" name="図 54" descr="グラフ, 折れ線グラフ&#10;&#10;自動的に生成された説明">
            <a:extLst>
              <a:ext uri="{FF2B5EF4-FFF2-40B4-BE49-F238E27FC236}">
                <a16:creationId xmlns:a16="http://schemas.microsoft.com/office/drawing/2014/main" id="{9D95ADD9-B74F-44AB-6216-C86DD809E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92" y="658066"/>
            <a:ext cx="4018617" cy="2382120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17F0E90-7BBB-2EC2-64DB-7D42531C7E94}"/>
              </a:ext>
            </a:extLst>
          </p:cNvPr>
          <p:cNvSpPr txBox="1"/>
          <p:nvPr/>
        </p:nvSpPr>
        <p:spPr>
          <a:xfrm>
            <a:off x="7673879" y="3043745"/>
            <a:ext cx="1027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[s]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51B5E52-EFA1-E8EE-0970-379A4B2443CD}"/>
              </a:ext>
            </a:extLst>
          </p:cNvPr>
          <p:cNvSpPr txBox="1"/>
          <p:nvPr/>
        </p:nvSpPr>
        <p:spPr>
          <a:xfrm>
            <a:off x="5603317" y="1283586"/>
            <a:ext cx="461665" cy="11984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[mm]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74130636-7E82-C924-2D5E-E2D694AC9F3B}"/>
              </a:ext>
            </a:extLst>
          </p:cNvPr>
          <p:cNvCxnSpPr>
            <a:cxnSpLocks/>
          </p:cNvCxnSpPr>
          <p:nvPr/>
        </p:nvCxnSpPr>
        <p:spPr>
          <a:xfrm flipV="1">
            <a:off x="6862179" y="619849"/>
            <a:ext cx="871067" cy="555811"/>
          </a:xfrm>
          <a:prstGeom prst="line">
            <a:avLst/>
          </a:prstGeom>
          <a:ln>
            <a:solidFill>
              <a:srgbClr val="ED4C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C2673F3-B447-FDAD-2CB8-D92A0C58781D}"/>
              </a:ext>
            </a:extLst>
          </p:cNvPr>
          <p:cNvSpPr txBox="1"/>
          <p:nvPr/>
        </p:nvSpPr>
        <p:spPr>
          <a:xfrm>
            <a:off x="7616459" y="306761"/>
            <a:ext cx="208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  <a:r>
              <a:rPr lang="en-US" altLang="ja-JP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-cable</a:t>
            </a:r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要素</a:t>
            </a:r>
            <a:endParaRPr kumimoji="1" lang="ja-JP" altLang="en-US" sz="20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165A85F9-C3A1-4A51-A066-87CC95150E0A}"/>
              </a:ext>
            </a:extLst>
          </p:cNvPr>
          <p:cNvCxnSpPr>
            <a:cxnSpLocks/>
          </p:cNvCxnSpPr>
          <p:nvPr/>
        </p:nvCxnSpPr>
        <p:spPr>
          <a:xfrm flipV="1">
            <a:off x="7803973" y="1175660"/>
            <a:ext cx="448235" cy="3051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F19F1F7-2951-FEE8-B655-8D573405ABBD}"/>
              </a:ext>
            </a:extLst>
          </p:cNvPr>
          <p:cNvSpPr txBox="1"/>
          <p:nvPr/>
        </p:nvSpPr>
        <p:spPr>
          <a:xfrm>
            <a:off x="8187581" y="864318"/>
            <a:ext cx="703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実験</a:t>
            </a:r>
          </a:p>
        </p:txBody>
      </p:sp>
      <p:pic>
        <p:nvPicPr>
          <p:cNvPr id="66" name="図 65" descr="グラフ, 折れ線グラフ&#10;&#10;自動的に生成された説明">
            <a:extLst>
              <a:ext uri="{FF2B5EF4-FFF2-40B4-BE49-F238E27FC236}">
                <a16:creationId xmlns:a16="http://schemas.microsoft.com/office/drawing/2014/main" id="{A6C1946C-4966-A9FD-6034-60032EEFA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725" y="3064969"/>
            <a:ext cx="4281111" cy="2387976"/>
          </a:xfrm>
          <a:prstGeom prst="rect">
            <a:avLst/>
          </a:prstGeom>
        </p:spPr>
      </p:pic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23FA1C6E-CFAB-DE9A-BCAC-D4CEC63F24FE}"/>
              </a:ext>
            </a:extLst>
          </p:cNvPr>
          <p:cNvGrpSpPr/>
          <p:nvPr/>
        </p:nvGrpSpPr>
        <p:grpSpPr>
          <a:xfrm>
            <a:off x="5721247" y="3417630"/>
            <a:ext cx="1584000" cy="1112040"/>
            <a:chOff x="5688000" y="3207960"/>
            <a:chExt cx="1584000" cy="1112040"/>
          </a:xfrm>
        </p:grpSpPr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05E089D8-C550-15D3-A04D-316EC6765A59}"/>
                </a:ext>
              </a:extLst>
            </p:cNvPr>
            <p:cNvGrpSpPr/>
            <p:nvPr/>
          </p:nvGrpSpPr>
          <p:grpSpPr>
            <a:xfrm>
              <a:off x="5688000" y="3207960"/>
              <a:ext cx="1584000" cy="1112040"/>
              <a:chOff x="5688000" y="3207960"/>
              <a:chExt cx="1584000" cy="1112040"/>
            </a:xfrm>
          </p:grpSpPr>
          <p:sp>
            <p:nvSpPr>
              <p:cNvPr id="69" name="直線コネクタ 68">
                <a:extLst>
                  <a:ext uri="{FF2B5EF4-FFF2-40B4-BE49-F238E27FC236}">
                    <a16:creationId xmlns:a16="http://schemas.microsoft.com/office/drawing/2014/main" id="{ED24D5FB-4BF2-3CAF-5118-F44F105AEFDB}"/>
                  </a:ext>
                </a:extLst>
              </p:cNvPr>
              <p:cNvSpPr/>
              <p:nvPr/>
            </p:nvSpPr>
            <p:spPr>
              <a:xfrm>
                <a:off x="6416640" y="3207960"/>
                <a:ext cx="0" cy="111204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0" name="直線コネクタ 69">
                <a:extLst>
                  <a:ext uri="{FF2B5EF4-FFF2-40B4-BE49-F238E27FC236}">
                    <a16:creationId xmlns:a16="http://schemas.microsoft.com/office/drawing/2014/main" id="{1A408D53-9A32-195D-B8CF-8B1A76CB3A98}"/>
                  </a:ext>
                </a:extLst>
              </p:cNvPr>
              <p:cNvSpPr/>
              <p:nvPr/>
            </p:nvSpPr>
            <p:spPr>
              <a:xfrm>
                <a:off x="5688000" y="4320000"/>
                <a:ext cx="1584000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1" name="直線コネクタ 70">
                <a:extLst>
                  <a:ext uri="{FF2B5EF4-FFF2-40B4-BE49-F238E27FC236}">
                    <a16:creationId xmlns:a16="http://schemas.microsoft.com/office/drawing/2014/main" id="{B4CDFFB8-4ABF-7846-0253-C291965F9013}"/>
                  </a:ext>
                </a:extLst>
              </p:cNvPr>
              <p:cNvSpPr/>
              <p:nvPr/>
            </p:nvSpPr>
            <p:spPr>
              <a:xfrm>
                <a:off x="6416640" y="3309120"/>
                <a:ext cx="783360" cy="10108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2" name="直線コネクタ 71">
                <a:extLst>
                  <a:ext uri="{FF2B5EF4-FFF2-40B4-BE49-F238E27FC236}">
                    <a16:creationId xmlns:a16="http://schemas.microsoft.com/office/drawing/2014/main" id="{DA6B5699-73A7-476F-0C86-27D0E9C4996C}"/>
                  </a:ext>
                </a:extLst>
              </p:cNvPr>
              <p:cNvSpPr/>
              <p:nvPr/>
            </p:nvSpPr>
            <p:spPr>
              <a:xfrm>
                <a:off x="6416640" y="3511440"/>
                <a:ext cx="601919" cy="80856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3" name="直線コネクタ 72">
                <a:extLst>
                  <a:ext uri="{FF2B5EF4-FFF2-40B4-BE49-F238E27FC236}">
                    <a16:creationId xmlns:a16="http://schemas.microsoft.com/office/drawing/2014/main" id="{3A3B6168-190F-64E5-9C79-22F217F62C4D}"/>
                  </a:ext>
                </a:extLst>
              </p:cNvPr>
              <p:cNvSpPr/>
              <p:nvPr/>
            </p:nvSpPr>
            <p:spPr>
              <a:xfrm>
                <a:off x="6416640" y="3713400"/>
                <a:ext cx="443520" cy="6066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4" name="直線コネクタ 73">
                <a:extLst>
                  <a:ext uri="{FF2B5EF4-FFF2-40B4-BE49-F238E27FC236}">
                    <a16:creationId xmlns:a16="http://schemas.microsoft.com/office/drawing/2014/main" id="{104E6C7E-8066-B426-2911-B3F064804A3B}"/>
                  </a:ext>
                </a:extLst>
              </p:cNvPr>
              <p:cNvSpPr/>
              <p:nvPr/>
            </p:nvSpPr>
            <p:spPr>
              <a:xfrm>
                <a:off x="6416640" y="3915720"/>
                <a:ext cx="285120" cy="4042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5" name="直線コネクタ 74">
                <a:extLst>
                  <a:ext uri="{FF2B5EF4-FFF2-40B4-BE49-F238E27FC236}">
                    <a16:creationId xmlns:a16="http://schemas.microsoft.com/office/drawing/2014/main" id="{72EDFA6F-9D06-FD86-9A02-4DC9083D7A29}"/>
                  </a:ext>
                </a:extLst>
              </p:cNvPr>
              <p:cNvSpPr/>
              <p:nvPr/>
            </p:nvSpPr>
            <p:spPr>
              <a:xfrm flipH="1">
                <a:off x="5846399" y="3511440"/>
                <a:ext cx="570241" cy="80856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6" name="直線コネクタ 75">
                <a:extLst>
                  <a:ext uri="{FF2B5EF4-FFF2-40B4-BE49-F238E27FC236}">
                    <a16:creationId xmlns:a16="http://schemas.microsoft.com/office/drawing/2014/main" id="{D319BF57-756F-9E4B-0753-A5148C9A66C3}"/>
                  </a:ext>
                </a:extLst>
              </p:cNvPr>
              <p:cNvSpPr/>
              <p:nvPr/>
            </p:nvSpPr>
            <p:spPr>
              <a:xfrm flipH="1">
                <a:off x="6004800" y="3713400"/>
                <a:ext cx="411840" cy="6066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7" name="直線コネクタ 76">
                <a:extLst>
                  <a:ext uri="{FF2B5EF4-FFF2-40B4-BE49-F238E27FC236}">
                    <a16:creationId xmlns:a16="http://schemas.microsoft.com/office/drawing/2014/main" id="{D1E78668-AC83-CD31-9B0C-07149D5C81A2}"/>
                  </a:ext>
                </a:extLst>
              </p:cNvPr>
              <p:cNvSpPr/>
              <p:nvPr/>
            </p:nvSpPr>
            <p:spPr>
              <a:xfrm flipH="1">
                <a:off x="6163200" y="3915720"/>
                <a:ext cx="253440" cy="4042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B55B7E0D-EA66-815E-7D6B-403D0B30542B}"/>
              </a:ext>
            </a:extLst>
          </p:cNvPr>
          <p:cNvSpPr txBox="1"/>
          <p:nvPr/>
        </p:nvSpPr>
        <p:spPr>
          <a:xfrm>
            <a:off x="5152925" y="3203730"/>
            <a:ext cx="430887" cy="23217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固定部の応力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[N/mm</a:t>
            </a:r>
            <a:r>
              <a:rPr kumimoji="1"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147FFD8B-F184-2855-BE3E-133271D20FE4}"/>
              </a:ext>
            </a:extLst>
          </p:cNvPr>
          <p:cNvSpPr txBox="1"/>
          <p:nvPr/>
        </p:nvSpPr>
        <p:spPr>
          <a:xfrm>
            <a:off x="5915422" y="3163679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553CF7EB-6097-AC2B-6272-536E259387AF}"/>
              </a:ext>
            </a:extLst>
          </p:cNvPr>
          <p:cNvSpPr txBox="1"/>
          <p:nvPr/>
        </p:nvSpPr>
        <p:spPr>
          <a:xfrm>
            <a:off x="6488514" y="3562863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B8C7493E-2A6E-C0B9-F69D-8412E8D7668E}"/>
              </a:ext>
            </a:extLst>
          </p:cNvPr>
          <p:cNvSpPr txBox="1"/>
          <p:nvPr/>
        </p:nvSpPr>
        <p:spPr>
          <a:xfrm>
            <a:off x="5841773" y="3792407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89DEDCD1-EB37-D74B-D88C-A48CDC2A81F0}"/>
              </a:ext>
            </a:extLst>
          </p:cNvPr>
          <p:cNvSpPr txBox="1"/>
          <p:nvPr/>
        </p:nvSpPr>
        <p:spPr>
          <a:xfrm>
            <a:off x="6424007" y="3792407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2BB3BC21-3E70-6CB6-61E8-039B496779BE}"/>
              </a:ext>
            </a:extLst>
          </p:cNvPr>
          <p:cNvSpPr txBox="1"/>
          <p:nvPr/>
        </p:nvSpPr>
        <p:spPr>
          <a:xfrm>
            <a:off x="5887812" y="4061272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cable5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D8F91F43-1049-CA28-AAD4-3DCDA1C52613}"/>
              </a:ext>
            </a:extLst>
          </p:cNvPr>
          <p:cNvSpPr txBox="1"/>
          <p:nvPr/>
        </p:nvSpPr>
        <p:spPr>
          <a:xfrm>
            <a:off x="6402531" y="4060083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cable6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59D47B59-61C5-1CC3-E34C-45C2B85F1A31}"/>
              </a:ext>
            </a:extLst>
          </p:cNvPr>
          <p:cNvSpPr txBox="1"/>
          <p:nvPr/>
        </p:nvSpPr>
        <p:spPr>
          <a:xfrm>
            <a:off x="5938271" y="4288549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cable7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1F58D2CD-DBD3-6C36-28B6-AC79FE81FDC6}"/>
              </a:ext>
            </a:extLst>
          </p:cNvPr>
          <p:cNvSpPr txBox="1"/>
          <p:nvPr/>
        </p:nvSpPr>
        <p:spPr>
          <a:xfrm>
            <a:off x="6371409" y="4288549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cable8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E95A3D92-8D37-D8C3-F60E-25B4FA254572}"/>
              </a:ext>
            </a:extLst>
          </p:cNvPr>
          <p:cNvSpPr txBox="1"/>
          <p:nvPr/>
        </p:nvSpPr>
        <p:spPr>
          <a:xfrm>
            <a:off x="7630045" y="400559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9BBA4DEC-BA8B-04D5-45BB-54A695E40362}"/>
              </a:ext>
            </a:extLst>
          </p:cNvPr>
          <p:cNvSpPr txBox="1"/>
          <p:nvPr/>
        </p:nvSpPr>
        <p:spPr>
          <a:xfrm>
            <a:off x="6589948" y="448174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2EFE95E1-B2D6-0979-9F0E-35CCBF392B34}"/>
              </a:ext>
            </a:extLst>
          </p:cNvPr>
          <p:cNvSpPr txBox="1"/>
          <p:nvPr/>
        </p:nvSpPr>
        <p:spPr>
          <a:xfrm>
            <a:off x="7044611" y="426199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75808C0C-2985-1BD1-596B-42C257805BC5}"/>
              </a:ext>
            </a:extLst>
          </p:cNvPr>
          <p:cNvSpPr txBox="1"/>
          <p:nvPr/>
        </p:nvSpPr>
        <p:spPr>
          <a:xfrm>
            <a:off x="6187148" y="468971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F1F9AB6E-BF91-7F85-DE1A-B43D890959BF}"/>
              </a:ext>
            </a:extLst>
          </p:cNvPr>
          <p:cNvSpPr txBox="1"/>
          <p:nvPr/>
        </p:nvSpPr>
        <p:spPr>
          <a:xfrm>
            <a:off x="8039386" y="381755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ED29B133-C6E9-A8C2-9DC4-67895A692874}"/>
              </a:ext>
            </a:extLst>
          </p:cNvPr>
          <p:cNvSpPr txBox="1"/>
          <p:nvPr/>
        </p:nvSpPr>
        <p:spPr>
          <a:xfrm>
            <a:off x="8519268" y="363342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3B6B8909-FFCF-CC28-7813-AF18FD33B4B9}"/>
              </a:ext>
            </a:extLst>
          </p:cNvPr>
          <p:cNvSpPr txBox="1"/>
          <p:nvPr/>
        </p:nvSpPr>
        <p:spPr>
          <a:xfrm>
            <a:off x="6650657" y="481528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827993AF-BADD-378D-E2C5-613A7D3F85FA}"/>
              </a:ext>
            </a:extLst>
          </p:cNvPr>
          <p:cNvSpPr txBox="1"/>
          <p:nvPr/>
        </p:nvSpPr>
        <p:spPr>
          <a:xfrm>
            <a:off x="6147305" y="497750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90FA2F96-9481-91CC-B476-15D0CF8FA71E}"/>
              </a:ext>
            </a:extLst>
          </p:cNvPr>
          <p:cNvSpPr txBox="1"/>
          <p:nvPr/>
        </p:nvSpPr>
        <p:spPr>
          <a:xfrm>
            <a:off x="7014118" y="466139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8E9D33E0-E0ED-0CD6-B7E7-103AD62B5F3F}"/>
              </a:ext>
            </a:extLst>
          </p:cNvPr>
          <p:cNvSpPr txBox="1"/>
          <p:nvPr/>
        </p:nvSpPr>
        <p:spPr>
          <a:xfrm>
            <a:off x="7273163" y="4538969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F2582CD5-ED3C-41B7-8209-394ACE2FA4AD}"/>
              </a:ext>
            </a:extLst>
          </p:cNvPr>
          <p:cNvSpPr txBox="1"/>
          <p:nvPr/>
        </p:nvSpPr>
        <p:spPr>
          <a:xfrm>
            <a:off x="7524800" y="440232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4AFA9B08-E28F-FFBA-1C7A-7A7170D9D03A}"/>
              </a:ext>
            </a:extLst>
          </p:cNvPr>
          <p:cNvSpPr txBox="1"/>
          <p:nvPr/>
        </p:nvSpPr>
        <p:spPr>
          <a:xfrm>
            <a:off x="7871636" y="434319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1FAC0B8E-775A-0195-E695-0762FFBFC04E}"/>
              </a:ext>
            </a:extLst>
          </p:cNvPr>
          <p:cNvSpPr txBox="1"/>
          <p:nvPr/>
        </p:nvSpPr>
        <p:spPr>
          <a:xfrm>
            <a:off x="8232034" y="416780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E4B28E7B-6A4C-187A-33C0-BC5E9E561472}"/>
              </a:ext>
            </a:extLst>
          </p:cNvPr>
          <p:cNvSpPr txBox="1"/>
          <p:nvPr/>
        </p:nvSpPr>
        <p:spPr>
          <a:xfrm>
            <a:off x="9155827" y="339371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図 222" descr="グラフ&#10;&#10;低い精度で自動的に生成された説明">
            <a:extLst>
              <a:ext uri="{FF2B5EF4-FFF2-40B4-BE49-F238E27FC236}">
                <a16:creationId xmlns:a16="http://schemas.microsoft.com/office/drawing/2014/main" id="{9D705448-92B5-7989-90EF-9724B66D9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096" y="3809877"/>
            <a:ext cx="1813429" cy="1417161"/>
          </a:xfrm>
          <a:prstGeom prst="rect">
            <a:avLst/>
          </a:prstGeom>
        </p:spPr>
      </p:pic>
      <p:grpSp>
        <p:nvGrpSpPr>
          <p:cNvPr id="166" name="グループ化 165">
            <a:extLst>
              <a:ext uri="{FF2B5EF4-FFF2-40B4-BE49-F238E27FC236}">
                <a16:creationId xmlns:a16="http://schemas.microsoft.com/office/drawing/2014/main" id="{0420E59C-C1BB-1E2B-BC5F-278E1196F2FF}"/>
              </a:ext>
            </a:extLst>
          </p:cNvPr>
          <p:cNvGrpSpPr/>
          <p:nvPr/>
        </p:nvGrpSpPr>
        <p:grpSpPr>
          <a:xfrm>
            <a:off x="204768" y="187571"/>
            <a:ext cx="3005951" cy="471827"/>
            <a:chOff x="343239" y="322729"/>
            <a:chExt cx="3005951" cy="471827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49EA356B-8694-5F7D-2F8D-5B97A728E7C3}"/>
                </a:ext>
              </a:extLst>
            </p:cNvPr>
            <p:cNvSpPr txBox="1"/>
            <p:nvPr/>
          </p:nvSpPr>
          <p:spPr>
            <a:xfrm>
              <a:off x="343239" y="394446"/>
              <a:ext cx="30059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先行研究による解析手法</a:t>
              </a:r>
            </a:p>
          </p:txBody>
        </p:sp>
        <p:sp>
          <p:nvSpPr>
            <p:cNvPr id="3" name="四角形: 角を丸くする 2">
              <a:extLst>
                <a:ext uri="{FF2B5EF4-FFF2-40B4-BE49-F238E27FC236}">
                  <a16:creationId xmlns:a16="http://schemas.microsoft.com/office/drawing/2014/main" id="{73105F7D-6DAB-FF4F-BB78-45ABD8EE5EB9}"/>
                </a:ext>
              </a:extLst>
            </p:cNvPr>
            <p:cNvSpPr/>
            <p:nvPr/>
          </p:nvSpPr>
          <p:spPr>
            <a:xfrm>
              <a:off x="343239" y="322729"/>
              <a:ext cx="2975356" cy="471827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0D1237F-FA5C-24FE-AE2C-85DA73FCBC76}"/>
              </a:ext>
            </a:extLst>
          </p:cNvPr>
          <p:cNvCxnSpPr>
            <a:cxnSpLocks/>
          </p:cNvCxnSpPr>
          <p:nvPr/>
        </p:nvCxnSpPr>
        <p:spPr>
          <a:xfrm>
            <a:off x="609600" y="2835275"/>
            <a:ext cx="334383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1CE0055-3A33-1C1B-0AFB-DADED3477631}"/>
              </a:ext>
            </a:extLst>
          </p:cNvPr>
          <p:cNvCxnSpPr>
            <a:cxnSpLocks/>
          </p:cNvCxnSpPr>
          <p:nvPr/>
        </p:nvCxnSpPr>
        <p:spPr>
          <a:xfrm flipH="1">
            <a:off x="600637" y="2554940"/>
            <a:ext cx="8964" cy="6275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D1E15EE-33D6-83A7-3A73-123CA816C4A7}"/>
              </a:ext>
            </a:extLst>
          </p:cNvPr>
          <p:cNvCxnSpPr/>
          <p:nvPr/>
        </p:nvCxnSpPr>
        <p:spPr>
          <a:xfrm>
            <a:off x="493059" y="2554940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C660F0C-AAEC-D967-256D-C42A7432C6AE}"/>
              </a:ext>
            </a:extLst>
          </p:cNvPr>
          <p:cNvCxnSpPr/>
          <p:nvPr/>
        </p:nvCxnSpPr>
        <p:spPr>
          <a:xfrm>
            <a:off x="502021" y="2698375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83DD1099-FF5D-41E6-A095-84E267F533CB}"/>
              </a:ext>
            </a:extLst>
          </p:cNvPr>
          <p:cNvCxnSpPr>
            <a:cxnSpLocks/>
          </p:cNvCxnSpPr>
          <p:nvPr/>
        </p:nvCxnSpPr>
        <p:spPr>
          <a:xfrm>
            <a:off x="484096" y="2814916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90D9DFD-FD01-3202-9CD2-77DDCFC9FCE1}"/>
              </a:ext>
            </a:extLst>
          </p:cNvPr>
          <p:cNvCxnSpPr>
            <a:cxnSpLocks/>
          </p:cNvCxnSpPr>
          <p:nvPr/>
        </p:nvCxnSpPr>
        <p:spPr>
          <a:xfrm>
            <a:off x="493058" y="2976281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BB186DA0-C112-CBDF-FC68-855D3EC9CE68}"/>
              </a:ext>
            </a:extLst>
          </p:cNvPr>
          <p:cNvCxnSpPr>
            <a:cxnSpLocks/>
            <a:stCxn id="21" idx="4"/>
          </p:cNvCxnSpPr>
          <p:nvPr/>
        </p:nvCxnSpPr>
        <p:spPr>
          <a:xfrm>
            <a:off x="901176" y="1384698"/>
            <a:ext cx="2568165" cy="146197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二等辺三角形 20">
            <a:extLst>
              <a:ext uri="{FF2B5EF4-FFF2-40B4-BE49-F238E27FC236}">
                <a16:creationId xmlns:a16="http://schemas.microsoft.com/office/drawing/2014/main" id="{6DC4127B-548C-2A36-64B7-FE77E75D8439}"/>
              </a:ext>
            </a:extLst>
          </p:cNvPr>
          <p:cNvSpPr/>
          <p:nvPr/>
        </p:nvSpPr>
        <p:spPr>
          <a:xfrm rot="19768613">
            <a:off x="549197" y="1211794"/>
            <a:ext cx="304802" cy="26894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4CB62743-A9A2-C41C-3B44-BF393442ED5E}"/>
              </a:ext>
            </a:extLst>
          </p:cNvPr>
          <p:cNvCxnSpPr/>
          <p:nvPr/>
        </p:nvCxnSpPr>
        <p:spPr>
          <a:xfrm>
            <a:off x="901176" y="2846669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C9EECC7F-1EA1-DF22-B727-667F211D24D4}"/>
              </a:ext>
            </a:extLst>
          </p:cNvPr>
          <p:cNvCxnSpPr/>
          <p:nvPr/>
        </p:nvCxnSpPr>
        <p:spPr>
          <a:xfrm>
            <a:off x="1161152" y="2853205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B2CBA87D-E0DD-497C-FEC2-7F591D90F49F}"/>
              </a:ext>
            </a:extLst>
          </p:cNvPr>
          <p:cNvCxnSpPr/>
          <p:nvPr/>
        </p:nvCxnSpPr>
        <p:spPr>
          <a:xfrm>
            <a:off x="1412166" y="2846669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14E8659C-ECA7-5857-95E9-AAA99A26CB2E}"/>
              </a:ext>
            </a:extLst>
          </p:cNvPr>
          <p:cNvCxnSpPr/>
          <p:nvPr/>
        </p:nvCxnSpPr>
        <p:spPr>
          <a:xfrm>
            <a:off x="1672142" y="2853205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32C1E3F-47FB-090E-4DC0-2A85EA3D14C0}"/>
              </a:ext>
            </a:extLst>
          </p:cNvPr>
          <p:cNvCxnSpPr/>
          <p:nvPr/>
        </p:nvCxnSpPr>
        <p:spPr>
          <a:xfrm>
            <a:off x="1932117" y="2837704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6C9FAB6B-DACF-EECC-636F-A0E9D93FED12}"/>
              </a:ext>
            </a:extLst>
          </p:cNvPr>
          <p:cNvCxnSpPr/>
          <p:nvPr/>
        </p:nvCxnSpPr>
        <p:spPr>
          <a:xfrm>
            <a:off x="2192093" y="2844240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4E446842-C218-E45A-B655-0D3744F9CEDF}"/>
              </a:ext>
            </a:extLst>
          </p:cNvPr>
          <p:cNvCxnSpPr/>
          <p:nvPr/>
        </p:nvCxnSpPr>
        <p:spPr>
          <a:xfrm>
            <a:off x="2443107" y="2837704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AC9F2512-42AD-F1DB-C62A-5FA0664C6CAF}"/>
              </a:ext>
            </a:extLst>
          </p:cNvPr>
          <p:cNvCxnSpPr/>
          <p:nvPr/>
        </p:nvCxnSpPr>
        <p:spPr>
          <a:xfrm>
            <a:off x="2703083" y="2844240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D552D18E-C603-20AD-933A-F8893105DAB1}"/>
              </a:ext>
            </a:extLst>
          </p:cNvPr>
          <p:cNvCxnSpPr/>
          <p:nvPr/>
        </p:nvCxnSpPr>
        <p:spPr>
          <a:xfrm>
            <a:off x="2972023" y="2826311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BC1D76F8-1E43-C371-7808-C968A6B91CD2}"/>
              </a:ext>
            </a:extLst>
          </p:cNvPr>
          <p:cNvCxnSpPr/>
          <p:nvPr/>
        </p:nvCxnSpPr>
        <p:spPr>
          <a:xfrm>
            <a:off x="3231999" y="2832847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AA66B721-1A1E-C7BE-7EB8-BB938DD69B1D}"/>
              </a:ext>
            </a:extLst>
          </p:cNvPr>
          <p:cNvCxnSpPr/>
          <p:nvPr/>
        </p:nvCxnSpPr>
        <p:spPr>
          <a:xfrm>
            <a:off x="3483013" y="2826311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4A3B47A9-8287-CCC6-BF93-76B310BC707C}"/>
              </a:ext>
            </a:extLst>
          </p:cNvPr>
          <p:cNvCxnSpPr/>
          <p:nvPr/>
        </p:nvCxnSpPr>
        <p:spPr>
          <a:xfrm>
            <a:off x="3742989" y="2832847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5B15DFD-612C-486E-771F-0E1C3D6EF32D}"/>
              </a:ext>
            </a:extLst>
          </p:cNvPr>
          <p:cNvSpPr txBox="1"/>
          <p:nvPr/>
        </p:nvSpPr>
        <p:spPr>
          <a:xfrm>
            <a:off x="1571828" y="2129237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F[N]</a:t>
            </a:r>
            <a:endParaRPr kumimoji="1"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3A172323-1980-5633-F4BA-0D796C77FABF}"/>
              </a:ext>
            </a:extLst>
          </p:cNvPr>
          <p:cNvCxnSpPr>
            <a:cxnSpLocks/>
          </p:cNvCxnSpPr>
          <p:nvPr/>
        </p:nvCxnSpPr>
        <p:spPr>
          <a:xfrm>
            <a:off x="5246702" y="2814916"/>
            <a:ext cx="334383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A1882E5B-9FE1-A896-F710-1B9B7F16472A}"/>
              </a:ext>
            </a:extLst>
          </p:cNvPr>
          <p:cNvCxnSpPr>
            <a:cxnSpLocks/>
          </p:cNvCxnSpPr>
          <p:nvPr/>
        </p:nvCxnSpPr>
        <p:spPr>
          <a:xfrm flipH="1">
            <a:off x="5237739" y="2534581"/>
            <a:ext cx="8964" cy="6275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1A2578F-3F88-148E-B1E0-9EC429B43A9E}"/>
              </a:ext>
            </a:extLst>
          </p:cNvPr>
          <p:cNvCxnSpPr/>
          <p:nvPr/>
        </p:nvCxnSpPr>
        <p:spPr>
          <a:xfrm>
            <a:off x="5130161" y="2534581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190E4C39-9B87-A70F-3189-B38A8E4931FB}"/>
              </a:ext>
            </a:extLst>
          </p:cNvPr>
          <p:cNvCxnSpPr/>
          <p:nvPr/>
        </p:nvCxnSpPr>
        <p:spPr>
          <a:xfrm>
            <a:off x="5139123" y="2678016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F8AC2DFE-D922-46D6-442C-22DCA48E24A5}"/>
              </a:ext>
            </a:extLst>
          </p:cNvPr>
          <p:cNvCxnSpPr>
            <a:cxnSpLocks/>
          </p:cNvCxnSpPr>
          <p:nvPr/>
        </p:nvCxnSpPr>
        <p:spPr>
          <a:xfrm>
            <a:off x="5121198" y="2794557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8034EF8F-E186-4175-6BC0-40EA63315C0E}"/>
              </a:ext>
            </a:extLst>
          </p:cNvPr>
          <p:cNvCxnSpPr>
            <a:cxnSpLocks/>
          </p:cNvCxnSpPr>
          <p:nvPr/>
        </p:nvCxnSpPr>
        <p:spPr>
          <a:xfrm>
            <a:off x="5130160" y="2955922"/>
            <a:ext cx="116541" cy="1255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11014D7B-8C56-29E2-623B-B33673516CED}"/>
              </a:ext>
            </a:extLst>
          </p:cNvPr>
          <p:cNvCxnSpPr>
            <a:cxnSpLocks/>
            <a:stCxn id="52" idx="4"/>
          </p:cNvCxnSpPr>
          <p:nvPr/>
        </p:nvCxnSpPr>
        <p:spPr>
          <a:xfrm>
            <a:off x="5538278" y="1364339"/>
            <a:ext cx="2568165" cy="146197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二等辺三角形 51">
            <a:extLst>
              <a:ext uri="{FF2B5EF4-FFF2-40B4-BE49-F238E27FC236}">
                <a16:creationId xmlns:a16="http://schemas.microsoft.com/office/drawing/2014/main" id="{C05DA69C-DF3D-DEA3-09E3-AB8FBC8D1A91}"/>
              </a:ext>
            </a:extLst>
          </p:cNvPr>
          <p:cNvSpPr/>
          <p:nvPr/>
        </p:nvSpPr>
        <p:spPr>
          <a:xfrm rot="19768613">
            <a:off x="5186299" y="1191435"/>
            <a:ext cx="304802" cy="268941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5D0178E2-C7E9-A68C-0DD1-F8412FEA5D65}"/>
              </a:ext>
            </a:extLst>
          </p:cNvPr>
          <p:cNvCxnSpPr/>
          <p:nvPr/>
        </p:nvCxnSpPr>
        <p:spPr>
          <a:xfrm>
            <a:off x="5538278" y="2826310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EDE883B5-6B34-4544-9900-4D8A1BD79705}"/>
              </a:ext>
            </a:extLst>
          </p:cNvPr>
          <p:cNvCxnSpPr/>
          <p:nvPr/>
        </p:nvCxnSpPr>
        <p:spPr>
          <a:xfrm>
            <a:off x="5798254" y="2832846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9E9E14B5-F6B1-7EBA-F231-B866D3D5D8EA}"/>
              </a:ext>
            </a:extLst>
          </p:cNvPr>
          <p:cNvCxnSpPr/>
          <p:nvPr/>
        </p:nvCxnSpPr>
        <p:spPr>
          <a:xfrm>
            <a:off x="6049268" y="2826310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8DBEDE93-7D82-5F88-2CE1-9C9AB6961042}"/>
              </a:ext>
            </a:extLst>
          </p:cNvPr>
          <p:cNvCxnSpPr/>
          <p:nvPr/>
        </p:nvCxnSpPr>
        <p:spPr>
          <a:xfrm>
            <a:off x="6309244" y="2832846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E488E13C-CA9D-B7AE-C441-9D86A653148A}"/>
              </a:ext>
            </a:extLst>
          </p:cNvPr>
          <p:cNvCxnSpPr/>
          <p:nvPr/>
        </p:nvCxnSpPr>
        <p:spPr>
          <a:xfrm>
            <a:off x="6569219" y="2817345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5FA396FD-91D2-DB14-DFCA-D87AAC712308}"/>
              </a:ext>
            </a:extLst>
          </p:cNvPr>
          <p:cNvCxnSpPr/>
          <p:nvPr/>
        </p:nvCxnSpPr>
        <p:spPr>
          <a:xfrm>
            <a:off x="6829195" y="2823881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3A2C72DB-DB97-617F-35B6-6618BA25D04A}"/>
              </a:ext>
            </a:extLst>
          </p:cNvPr>
          <p:cNvCxnSpPr/>
          <p:nvPr/>
        </p:nvCxnSpPr>
        <p:spPr>
          <a:xfrm>
            <a:off x="7080209" y="2817345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8EF4FDC2-1574-F451-4DFF-43AC63E77943}"/>
              </a:ext>
            </a:extLst>
          </p:cNvPr>
          <p:cNvCxnSpPr/>
          <p:nvPr/>
        </p:nvCxnSpPr>
        <p:spPr>
          <a:xfrm>
            <a:off x="7340185" y="2823881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10D22A07-DCA8-1584-4F9F-54D3D47C0768}"/>
              </a:ext>
            </a:extLst>
          </p:cNvPr>
          <p:cNvCxnSpPr/>
          <p:nvPr/>
        </p:nvCxnSpPr>
        <p:spPr>
          <a:xfrm>
            <a:off x="7609125" y="2805952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89FFD785-BFBA-5854-FA89-3EE339192452}"/>
              </a:ext>
            </a:extLst>
          </p:cNvPr>
          <p:cNvCxnSpPr/>
          <p:nvPr/>
        </p:nvCxnSpPr>
        <p:spPr>
          <a:xfrm>
            <a:off x="7869101" y="2812488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E117EEEB-E2C5-5302-F5CB-E2611DE2B399}"/>
              </a:ext>
            </a:extLst>
          </p:cNvPr>
          <p:cNvCxnSpPr/>
          <p:nvPr/>
        </p:nvCxnSpPr>
        <p:spPr>
          <a:xfrm>
            <a:off x="8120115" y="2805952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746F0D61-A347-A5DD-58E5-E0E796D132C6}"/>
              </a:ext>
            </a:extLst>
          </p:cNvPr>
          <p:cNvCxnSpPr/>
          <p:nvPr/>
        </p:nvCxnSpPr>
        <p:spPr>
          <a:xfrm>
            <a:off x="8380091" y="2812488"/>
            <a:ext cx="0" cy="3358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C4E3708-C726-F82F-C32D-74228101F8E6}"/>
              </a:ext>
            </a:extLst>
          </p:cNvPr>
          <p:cNvSpPr txBox="1"/>
          <p:nvPr/>
        </p:nvSpPr>
        <p:spPr>
          <a:xfrm>
            <a:off x="6918619" y="1811300"/>
            <a:ext cx="96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F[N]</a:t>
            </a:r>
            <a:endParaRPr kumimoji="1"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BD2E3012-EA1A-589E-E1AC-EEC4451395D1}"/>
              </a:ext>
            </a:extLst>
          </p:cNvPr>
          <p:cNvCxnSpPr/>
          <p:nvPr/>
        </p:nvCxnSpPr>
        <p:spPr>
          <a:xfrm flipH="1" flipV="1">
            <a:off x="7080209" y="2241176"/>
            <a:ext cx="961336" cy="5533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29D4A13C-AA41-F93C-5490-525B6DF09E41}"/>
              </a:ext>
            </a:extLst>
          </p:cNvPr>
          <p:cNvCxnSpPr>
            <a:cxnSpLocks/>
          </p:cNvCxnSpPr>
          <p:nvPr/>
        </p:nvCxnSpPr>
        <p:spPr>
          <a:xfrm>
            <a:off x="901176" y="1402628"/>
            <a:ext cx="510990" cy="2699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8200FB34-724C-B989-E6BA-330FDDFB7F07}"/>
              </a:ext>
            </a:extLst>
          </p:cNvPr>
          <p:cNvCxnSpPr>
            <a:cxnSpLocks/>
          </p:cNvCxnSpPr>
          <p:nvPr/>
        </p:nvCxnSpPr>
        <p:spPr>
          <a:xfrm flipH="1" flipV="1">
            <a:off x="2842264" y="2497044"/>
            <a:ext cx="600182" cy="3358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14A2D81A-59EE-0504-A3DE-F45679EC163F}"/>
              </a:ext>
            </a:extLst>
          </p:cNvPr>
          <p:cNvSpPr txBox="1"/>
          <p:nvPr/>
        </p:nvSpPr>
        <p:spPr>
          <a:xfrm>
            <a:off x="999050" y="891095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ケーブルに負の温度荷重を与える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ことでケーブル張力を導入</a:t>
            </a: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8C96B86A-A487-1A0A-B54D-60FBF1ABC888}"/>
              </a:ext>
            </a:extLst>
          </p:cNvPr>
          <p:cNvSpPr txBox="1"/>
          <p:nvPr/>
        </p:nvSpPr>
        <p:spPr>
          <a:xfrm>
            <a:off x="1846214" y="318247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死荷重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9F0A8847-C1AC-9117-A2A0-C72838718E50}"/>
              </a:ext>
            </a:extLst>
          </p:cNvPr>
          <p:cNvSpPr txBox="1"/>
          <p:nvPr/>
        </p:nvSpPr>
        <p:spPr>
          <a:xfrm>
            <a:off x="37415" y="353247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荷重係数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03551995-DA52-8790-7D16-9404D4415EE0}"/>
              </a:ext>
            </a:extLst>
          </p:cNvPr>
          <p:cNvSpPr txBox="1"/>
          <p:nvPr/>
        </p:nvSpPr>
        <p:spPr>
          <a:xfrm>
            <a:off x="2531666" y="353301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ケーブル張力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1B30C2E1-7C80-010E-972B-3FA49706D7FC}"/>
              </a:ext>
            </a:extLst>
          </p:cNvPr>
          <p:cNvSpPr txBox="1"/>
          <p:nvPr/>
        </p:nvSpPr>
        <p:spPr>
          <a:xfrm>
            <a:off x="6066074" y="1026228"/>
            <a:ext cx="3086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ケーブル要素をなくし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得たケーブル張力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F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を与える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F3383640-4F8D-3803-EF29-AF573F37ECB1}"/>
              </a:ext>
            </a:extLst>
          </p:cNvPr>
          <p:cNvSpPr txBox="1"/>
          <p:nvPr/>
        </p:nvSpPr>
        <p:spPr>
          <a:xfrm>
            <a:off x="5130160" y="352925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荷重係数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D6836BEA-73C9-A4D9-616B-12F9C295ECDE}"/>
              </a:ext>
            </a:extLst>
          </p:cNvPr>
          <p:cNvSpPr txBox="1"/>
          <p:nvPr/>
        </p:nvSpPr>
        <p:spPr>
          <a:xfrm>
            <a:off x="6886581" y="3538095"/>
            <a:ext cx="326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ケーブル破断時の主桁の先端変位</a:t>
            </a:r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2B852B64-1D62-86BA-827E-1F604E060208}"/>
              </a:ext>
            </a:extLst>
          </p:cNvPr>
          <p:cNvCxnSpPr/>
          <p:nvPr/>
        </p:nvCxnSpPr>
        <p:spPr>
          <a:xfrm>
            <a:off x="8590537" y="2823881"/>
            <a:ext cx="0" cy="5432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CFA90C61-D416-DF24-5DA3-F34F75DAAB80}"/>
              </a:ext>
            </a:extLst>
          </p:cNvPr>
          <p:cNvSpPr txBox="1"/>
          <p:nvPr/>
        </p:nvSpPr>
        <p:spPr>
          <a:xfrm>
            <a:off x="8571977" y="292006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先端変位</a:t>
            </a:r>
          </a:p>
        </p:txBody>
      </p: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5F285E68-7268-2623-C63F-08E61A903362}"/>
              </a:ext>
            </a:extLst>
          </p:cNvPr>
          <p:cNvGrpSpPr/>
          <p:nvPr/>
        </p:nvGrpSpPr>
        <p:grpSpPr>
          <a:xfrm>
            <a:off x="-1436" y="3876590"/>
            <a:ext cx="1740267" cy="1669206"/>
            <a:chOff x="102071" y="3888461"/>
            <a:chExt cx="2134621" cy="1804549"/>
          </a:xfrm>
        </p:grpSpPr>
        <p:cxnSp>
          <p:nvCxnSpPr>
            <p:cNvPr id="134" name="直線コネクタ 133">
              <a:extLst>
                <a:ext uri="{FF2B5EF4-FFF2-40B4-BE49-F238E27FC236}">
                  <a16:creationId xmlns:a16="http://schemas.microsoft.com/office/drawing/2014/main" id="{A9E5B81D-4488-DFB7-A099-8709D1E8E853}"/>
                </a:ext>
              </a:extLst>
            </p:cNvPr>
            <p:cNvCxnSpPr>
              <a:cxnSpLocks/>
            </p:cNvCxnSpPr>
            <p:nvPr/>
          </p:nvCxnSpPr>
          <p:spPr>
            <a:xfrm>
              <a:off x="386769" y="4027579"/>
              <a:ext cx="1292" cy="12078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線コネクタ 135">
              <a:extLst>
                <a:ext uri="{FF2B5EF4-FFF2-40B4-BE49-F238E27FC236}">
                  <a16:creationId xmlns:a16="http://schemas.microsoft.com/office/drawing/2014/main" id="{575F47F2-96DF-1060-501E-F1BA3CB5FED1}"/>
                </a:ext>
              </a:extLst>
            </p:cNvPr>
            <p:cNvCxnSpPr>
              <a:cxnSpLocks/>
            </p:cNvCxnSpPr>
            <p:nvPr/>
          </p:nvCxnSpPr>
          <p:spPr>
            <a:xfrm>
              <a:off x="388061" y="5235387"/>
              <a:ext cx="184863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線コネクタ 140">
              <a:extLst>
                <a:ext uri="{FF2B5EF4-FFF2-40B4-BE49-F238E27FC236}">
                  <a16:creationId xmlns:a16="http://schemas.microsoft.com/office/drawing/2014/main" id="{75DC3B48-9A91-3C55-A9E8-D04A753DB2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061" y="4027579"/>
              <a:ext cx="801375" cy="12078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直線コネクタ 144">
              <a:extLst>
                <a:ext uri="{FF2B5EF4-FFF2-40B4-BE49-F238E27FC236}">
                  <a16:creationId xmlns:a16="http://schemas.microsoft.com/office/drawing/2014/main" id="{278C3EF6-9F66-FB33-9CE7-67949E4C48B7}"/>
                </a:ext>
              </a:extLst>
            </p:cNvPr>
            <p:cNvCxnSpPr>
              <a:cxnSpLocks/>
            </p:cNvCxnSpPr>
            <p:nvPr/>
          </p:nvCxnSpPr>
          <p:spPr>
            <a:xfrm>
              <a:off x="1180471" y="4027579"/>
              <a:ext cx="561789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直線コネクタ 146">
              <a:extLst>
                <a:ext uri="{FF2B5EF4-FFF2-40B4-BE49-F238E27FC236}">
                  <a16:creationId xmlns:a16="http://schemas.microsoft.com/office/drawing/2014/main" id="{3BC9C810-D15F-87FF-E598-5FCFBF65B19A}"/>
                </a:ext>
              </a:extLst>
            </p:cNvPr>
            <p:cNvCxnSpPr/>
            <p:nvPr/>
          </p:nvCxnSpPr>
          <p:spPr>
            <a:xfrm>
              <a:off x="307379" y="4016190"/>
              <a:ext cx="15878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9" name="テキスト ボックス 148">
              <a:extLst>
                <a:ext uri="{FF2B5EF4-FFF2-40B4-BE49-F238E27FC236}">
                  <a16:creationId xmlns:a16="http://schemas.microsoft.com/office/drawing/2014/main" id="{7FFE3185-70A6-79E4-559C-5D854B41FFC9}"/>
                </a:ext>
              </a:extLst>
            </p:cNvPr>
            <p:cNvSpPr txBox="1"/>
            <p:nvPr/>
          </p:nvSpPr>
          <p:spPr>
            <a:xfrm>
              <a:off x="102071" y="3888461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/>
                <a:t>1</a:t>
              </a:r>
              <a:endParaRPr kumimoji="1" lang="ja-JP" altLang="en-US" sz="1400" dirty="0"/>
            </a:p>
          </p:txBody>
        </p:sp>
        <p:cxnSp>
          <p:nvCxnSpPr>
            <p:cNvPr id="158" name="直線コネクタ 157">
              <a:extLst>
                <a:ext uri="{FF2B5EF4-FFF2-40B4-BE49-F238E27FC236}">
                  <a16:creationId xmlns:a16="http://schemas.microsoft.com/office/drawing/2014/main" id="{F8DEF7A1-503D-F14E-D8CB-A78F8AD01A3D}"/>
                </a:ext>
              </a:extLst>
            </p:cNvPr>
            <p:cNvCxnSpPr/>
            <p:nvPr/>
          </p:nvCxnSpPr>
          <p:spPr>
            <a:xfrm flipH="1">
              <a:off x="1180471" y="4027579"/>
              <a:ext cx="8965" cy="120780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7267035D-9B9B-1A02-8ED4-9A80EC4E1D11}"/>
                </a:ext>
              </a:extLst>
            </p:cNvPr>
            <p:cNvSpPr txBox="1"/>
            <p:nvPr/>
          </p:nvSpPr>
          <p:spPr>
            <a:xfrm>
              <a:off x="901176" y="5393551"/>
              <a:ext cx="1223403" cy="299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/>
                <a:t>解析時間</a:t>
              </a:r>
              <a:r>
                <a:rPr lang="en-US" altLang="ja-JP" sz="1200" dirty="0"/>
                <a:t>[</a:t>
              </a:r>
              <a:r>
                <a:rPr kumimoji="1" lang="en-US" altLang="ja-JP" sz="1200" dirty="0"/>
                <a:t>s</a:t>
              </a:r>
              <a:r>
                <a:rPr lang="en-US" altLang="ja-JP" sz="1200" dirty="0"/>
                <a:t>]</a:t>
              </a:r>
              <a:endParaRPr kumimoji="1" lang="ja-JP" altLang="en-US" sz="1200" dirty="0"/>
            </a:p>
          </p:txBody>
        </p:sp>
        <p:sp>
          <p:nvSpPr>
            <p:cNvPr id="160" name="テキスト ボックス 159">
              <a:extLst>
                <a:ext uri="{FF2B5EF4-FFF2-40B4-BE49-F238E27FC236}">
                  <a16:creationId xmlns:a16="http://schemas.microsoft.com/office/drawing/2014/main" id="{41FBA22B-6BAA-3E66-C196-9A9175DCE0D4}"/>
                </a:ext>
              </a:extLst>
            </p:cNvPr>
            <p:cNvSpPr txBox="1"/>
            <p:nvPr/>
          </p:nvSpPr>
          <p:spPr>
            <a:xfrm>
              <a:off x="1044838" y="5147732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x</a:t>
              </a:r>
              <a:endParaRPr kumimoji="1" lang="ja-JP" altLang="en-US" dirty="0"/>
            </a:p>
          </p:txBody>
        </p:sp>
      </p:grpSp>
      <p:grpSp>
        <p:nvGrpSpPr>
          <p:cNvPr id="165" name="グループ化 164">
            <a:extLst>
              <a:ext uri="{FF2B5EF4-FFF2-40B4-BE49-F238E27FC236}">
                <a16:creationId xmlns:a16="http://schemas.microsoft.com/office/drawing/2014/main" id="{B3B9056A-A16C-8903-CE59-3FF16650903B}"/>
              </a:ext>
            </a:extLst>
          </p:cNvPr>
          <p:cNvGrpSpPr/>
          <p:nvPr/>
        </p:nvGrpSpPr>
        <p:grpSpPr>
          <a:xfrm>
            <a:off x="2052282" y="3877838"/>
            <a:ext cx="2140608" cy="1668716"/>
            <a:chOff x="2114164" y="3884355"/>
            <a:chExt cx="2577098" cy="1809577"/>
          </a:xfrm>
        </p:grpSpPr>
        <p:cxnSp>
          <p:nvCxnSpPr>
            <p:cNvPr id="150" name="直線コネクタ 149">
              <a:extLst>
                <a:ext uri="{FF2B5EF4-FFF2-40B4-BE49-F238E27FC236}">
                  <a16:creationId xmlns:a16="http://schemas.microsoft.com/office/drawing/2014/main" id="{6922BA76-D83B-A475-4F0D-CE0E79789AF8}"/>
                </a:ext>
              </a:extLst>
            </p:cNvPr>
            <p:cNvCxnSpPr>
              <a:cxnSpLocks/>
            </p:cNvCxnSpPr>
            <p:nvPr/>
          </p:nvCxnSpPr>
          <p:spPr>
            <a:xfrm>
              <a:off x="2775622" y="4022119"/>
              <a:ext cx="1292" cy="12078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直線コネクタ 150">
              <a:extLst>
                <a:ext uri="{FF2B5EF4-FFF2-40B4-BE49-F238E27FC236}">
                  <a16:creationId xmlns:a16="http://schemas.microsoft.com/office/drawing/2014/main" id="{9FC6D5F9-A304-A2CD-4C87-A033398190F7}"/>
                </a:ext>
              </a:extLst>
            </p:cNvPr>
            <p:cNvCxnSpPr>
              <a:cxnSpLocks/>
            </p:cNvCxnSpPr>
            <p:nvPr/>
          </p:nvCxnSpPr>
          <p:spPr>
            <a:xfrm>
              <a:off x="2776914" y="5229927"/>
              <a:ext cx="184863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直線コネクタ 151">
              <a:extLst>
                <a:ext uri="{FF2B5EF4-FFF2-40B4-BE49-F238E27FC236}">
                  <a16:creationId xmlns:a16="http://schemas.microsoft.com/office/drawing/2014/main" id="{545E9EB0-EA62-BC04-03E8-0846CF6131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76914" y="4022119"/>
              <a:ext cx="801375" cy="12078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直線コネクタ 152">
              <a:extLst>
                <a:ext uri="{FF2B5EF4-FFF2-40B4-BE49-F238E27FC236}">
                  <a16:creationId xmlns:a16="http://schemas.microsoft.com/office/drawing/2014/main" id="{02B93BA4-B97C-4541-F27B-4A907B5ABC67}"/>
                </a:ext>
              </a:extLst>
            </p:cNvPr>
            <p:cNvCxnSpPr>
              <a:cxnSpLocks/>
            </p:cNvCxnSpPr>
            <p:nvPr/>
          </p:nvCxnSpPr>
          <p:spPr>
            <a:xfrm>
              <a:off x="3569324" y="4022119"/>
              <a:ext cx="58029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直線コネクタ 154">
              <a:extLst>
                <a:ext uri="{FF2B5EF4-FFF2-40B4-BE49-F238E27FC236}">
                  <a16:creationId xmlns:a16="http://schemas.microsoft.com/office/drawing/2014/main" id="{A5FFEB40-4167-FA10-E677-90F1B90E7D8D}"/>
                </a:ext>
              </a:extLst>
            </p:cNvPr>
            <p:cNvCxnSpPr/>
            <p:nvPr/>
          </p:nvCxnSpPr>
          <p:spPr>
            <a:xfrm>
              <a:off x="2696232" y="4010730"/>
              <a:ext cx="15878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テキスト ボックス 155">
              <a:extLst>
                <a:ext uri="{FF2B5EF4-FFF2-40B4-BE49-F238E27FC236}">
                  <a16:creationId xmlns:a16="http://schemas.microsoft.com/office/drawing/2014/main" id="{592D8EF9-E635-FEDB-523A-8413EC4197A2}"/>
                </a:ext>
              </a:extLst>
            </p:cNvPr>
            <p:cNvSpPr txBox="1"/>
            <p:nvPr/>
          </p:nvSpPr>
          <p:spPr>
            <a:xfrm>
              <a:off x="2114164" y="3884355"/>
              <a:ext cx="681630" cy="3337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F[N]</a:t>
              </a:r>
              <a:endParaRPr kumimoji="1" lang="ja-JP" altLang="en-US" sz="1400" dirty="0"/>
            </a:p>
          </p:txBody>
        </p:sp>
        <p:cxnSp>
          <p:nvCxnSpPr>
            <p:cNvPr id="161" name="直線コネクタ 160">
              <a:extLst>
                <a:ext uri="{FF2B5EF4-FFF2-40B4-BE49-F238E27FC236}">
                  <a16:creationId xmlns:a16="http://schemas.microsoft.com/office/drawing/2014/main" id="{B662031F-D2D4-4396-3C33-BA0FA0FC8D26}"/>
                </a:ext>
              </a:extLst>
            </p:cNvPr>
            <p:cNvCxnSpPr/>
            <p:nvPr/>
          </p:nvCxnSpPr>
          <p:spPr>
            <a:xfrm flipH="1">
              <a:off x="3573806" y="4022119"/>
              <a:ext cx="8965" cy="120780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テキスト ボックス 161">
              <a:extLst>
                <a:ext uri="{FF2B5EF4-FFF2-40B4-BE49-F238E27FC236}">
                  <a16:creationId xmlns:a16="http://schemas.microsoft.com/office/drawing/2014/main" id="{76F24CBA-1BAA-97FE-8F00-87FDCD938675}"/>
                </a:ext>
              </a:extLst>
            </p:cNvPr>
            <p:cNvSpPr txBox="1"/>
            <p:nvPr/>
          </p:nvSpPr>
          <p:spPr>
            <a:xfrm>
              <a:off x="3432340" y="5132873"/>
              <a:ext cx="370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x</a:t>
              </a:r>
              <a:endParaRPr kumimoji="1" lang="ja-JP" altLang="en-US" dirty="0"/>
            </a:p>
          </p:txBody>
        </p:sp>
        <p:sp>
          <p:nvSpPr>
            <p:cNvPr id="163" name="テキスト ボックス 162">
              <a:extLst>
                <a:ext uri="{FF2B5EF4-FFF2-40B4-BE49-F238E27FC236}">
                  <a16:creationId xmlns:a16="http://schemas.microsoft.com/office/drawing/2014/main" id="{A23E3892-D52F-FB4D-4B1D-EEDC68AB8667}"/>
                </a:ext>
              </a:extLst>
            </p:cNvPr>
            <p:cNvSpPr txBox="1"/>
            <p:nvPr/>
          </p:nvSpPr>
          <p:spPr>
            <a:xfrm>
              <a:off x="3490496" y="5393551"/>
              <a:ext cx="1200766" cy="300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/>
                <a:t>解析時間</a:t>
              </a:r>
              <a:r>
                <a:rPr lang="en-US" altLang="ja-JP" sz="1200" dirty="0"/>
                <a:t>[</a:t>
              </a:r>
              <a:r>
                <a:rPr kumimoji="1" lang="en-US" altLang="ja-JP" sz="1200" dirty="0"/>
                <a:t>s</a:t>
              </a:r>
              <a:r>
                <a:rPr lang="en-US" altLang="ja-JP" sz="1200" dirty="0"/>
                <a:t>]</a:t>
              </a:r>
              <a:endParaRPr kumimoji="1" lang="ja-JP" altLang="en-US" sz="1200" dirty="0"/>
            </a:p>
          </p:txBody>
        </p:sp>
      </p:grpSp>
      <p:grpSp>
        <p:nvGrpSpPr>
          <p:cNvPr id="173" name="グループ化 172">
            <a:extLst>
              <a:ext uri="{FF2B5EF4-FFF2-40B4-BE49-F238E27FC236}">
                <a16:creationId xmlns:a16="http://schemas.microsoft.com/office/drawing/2014/main" id="{2AD8DEFD-3E20-7FAD-79E9-E88E1B833810}"/>
              </a:ext>
            </a:extLst>
          </p:cNvPr>
          <p:cNvGrpSpPr/>
          <p:nvPr/>
        </p:nvGrpSpPr>
        <p:grpSpPr>
          <a:xfrm>
            <a:off x="4465920" y="3877838"/>
            <a:ext cx="2614289" cy="1668716"/>
            <a:chOff x="2114164" y="3884355"/>
            <a:chExt cx="3147367" cy="1809577"/>
          </a:xfrm>
        </p:grpSpPr>
        <p:cxnSp>
          <p:nvCxnSpPr>
            <p:cNvPr id="174" name="直線コネクタ 173">
              <a:extLst>
                <a:ext uri="{FF2B5EF4-FFF2-40B4-BE49-F238E27FC236}">
                  <a16:creationId xmlns:a16="http://schemas.microsoft.com/office/drawing/2014/main" id="{E2754D39-F455-4159-8F80-6659E0F6AA0A}"/>
                </a:ext>
              </a:extLst>
            </p:cNvPr>
            <p:cNvCxnSpPr>
              <a:cxnSpLocks/>
            </p:cNvCxnSpPr>
            <p:nvPr/>
          </p:nvCxnSpPr>
          <p:spPr>
            <a:xfrm>
              <a:off x="2775622" y="4022119"/>
              <a:ext cx="1292" cy="12078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直線コネクタ 178">
              <a:extLst>
                <a:ext uri="{FF2B5EF4-FFF2-40B4-BE49-F238E27FC236}">
                  <a16:creationId xmlns:a16="http://schemas.microsoft.com/office/drawing/2014/main" id="{ABAA39D6-6F54-C6DD-EDD4-CD963B65AC7E}"/>
                </a:ext>
              </a:extLst>
            </p:cNvPr>
            <p:cNvCxnSpPr>
              <a:cxnSpLocks/>
            </p:cNvCxnSpPr>
            <p:nvPr/>
          </p:nvCxnSpPr>
          <p:spPr>
            <a:xfrm>
              <a:off x="2776914" y="5229927"/>
              <a:ext cx="24846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直線コネクタ 180">
              <a:extLst>
                <a:ext uri="{FF2B5EF4-FFF2-40B4-BE49-F238E27FC236}">
                  <a16:creationId xmlns:a16="http://schemas.microsoft.com/office/drawing/2014/main" id="{765B9117-F807-2714-928F-62FFD6BC27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76914" y="4022119"/>
              <a:ext cx="801375" cy="12078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直線コネクタ 182">
              <a:extLst>
                <a:ext uri="{FF2B5EF4-FFF2-40B4-BE49-F238E27FC236}">
                  <a16:creationId xmlns:a16="http://schemas.microsoft.com/office/drawing/2014/main" id="{6664636D-51E1-6A35-CDCE-B17E0CAB6736}"/>
                </a:ext>
              </a:extLst>
            </p:cNvPr>
            <p:cNvCxnSpPr>
              <a:cxnSpLocks/>
            </p:cNvCxnSpPr>
            <p:nvPr/>
          </p:nvCxnSpPr>
          <p:spPr>
            <a:xfrm>
              <a:off x="3569324" y="4022119"/>
              <a:ext cx="561272" cy="1226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5" name="直線コネクタ 184">
              <a:extLst>
                <a:ext uri="{FF2B5EF4-FFF2-40B4-BE49-F238E27FC236}">
                  <a16:creationId xmlns:a16="http://schemas.microsoft.com/office/drawing/2014/main" id="{7D305AC3-654B-8EC9-569D-3E35487CA19F}"/>
                </a:ext>
              </a:extLst>
            </p:cNvPr>
            <p:cNvCxnSpPr/>
            <p:nvPr/>
          </p:nvCxnSpPr>
          <p:spPr>
            <a:xfrm>
              <a:off x="2696232" y="4010730"/>
              <a:ext cx="15878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87" name="テキスト ボックス 186">
              <a:extLst>
                <a:ext uri="{FF2B5EF4-FFF2-40B4-BE49-F238E27FC236}">
                  <a16:creationId xmlns:a16="http://schemas.microsoft.com/office/drawing/2014/main" id="{AE07559F-4F66-9D86-1E15-350827ACC265}"/>
                </a:ext>
              </a:extLst>
            </p:cNvPr>
            <p:cNvSpPr txBox="1"/>
            <p:nvPr/>
          </p:nvSpPr>
          <p:spPr>
            <a:xfrm>
              <a:off x="2114164" y="3884355"/>
              <a:ext cx="681630" cy="3337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F[N]</a:t>
              </a:r>
              <a:endParaRPr kumimoji="1" lang="ja-JP" altLang="en-US" sz="1400" dirty="0"/>
            </a:p>
          </p:txBody>
        </p:sp>
        <p:cxnSp>
          <p:nvCxnSpPr>
            <p:cNvPr id="189" name="直線コネクタ 188">
              <a:extLst>
                <a:ext uri="{FF2B5EF4-FFF2-40B4-BE49-F238E27FC236}">
                  <a16:creationId xmlns:a16="http://schemas.microsoft.com/office/drawing/2014/main" id="{3FF2F20A-473F-0C72-1826-120911406108}"/>
                </a:ext>
              </a:extLst>
            </p:cNvPr>
            <p:cNvCxnSpPr/>
            <p:nvPr/>
          </p:nvCxnSpPr>
          <p:spPr>
            <a:xfrm flipH="1">
              <a:off x="3573806" y="4022119"/>
              <a:ext cx="8965" cy="120780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0" name="テキスト ボックス 189">
              <a:extLst>
                <a:ext uri="{FF2B5EF4-FFF2-40B4-BE49-F238E27FC236}">
                  <a16:creationId xmlns:a16="http://schemas.microsoft.com/office/drawing/2014/main" id="{DE70F82A-858D-6270-573D-7ECC8E770B15}"/>
                </a:ext>
              </a:extLst>
            </p:cNvPr>
            <p:cNvSpPr txBox="1"/>
            <p:nvPr/>
          </p:nvSpPr>
          <p:spPr>
            <a:xfrm>
              <a:off x="3432340" y="5132873"/>
              <a:ext cx="370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x</a:t>
              </a:r>
              <a:endParaRPr kumimoji="1" lang="ja-JP" altLang="en-US" dirty="0"/>
            </a:p>
          </p:txBody>
        </p:sp>
        <p:sp>
          <p:nvSpPr>
            <p:cNvPr id="192" name="テキスト ボックス 191">
              <a:extLst>
                <a:ext uri="{FF2B5EF4-FFF2-40B4-BE49-F238E27FC236}">
                  <a16:creationId xmlns:a16="http://schemas.microsoft.com/office/drawing/2014/main" id="{F4398B9E-77ED-FECA-47EB-596C9FD0925A}"/>
                </a:ext>
              </a:extLst>
            </p:cNvPr>
            <p:cNvSpPr txBox="1"/>
            <p:nvPr/>
          </p:nvSpPr>
          <p:spPr>
            <a:xfrm>
              <a:off x="3490496" y="5393551"/>
              <a:ext cx="1200766" cy="300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/>
                <a:t>解析時間</a:t>
              </a:r>
              <a:r>
                <a:rPr lang="en-US" altLang="ja-JP" sz="1200" dirty="0"/>
                <a:t>[</a:t>
              </a:r>
              <a:r>
                <a:rPr kumimoji="1" lang="en-US" altLang="ja-JP" sz="1200" dirty="0"/>
                <a:t>s</a:t>
              </a:r>
              <a:r>
                <a:rPr lang="en-US" altLang="ja-JP" sz="1200" dirty="0"/>
                <a:t>]</a:t>
              </a:r>
              <a:endParaRPr kumimoji="1" lang="ja-JP" altLang="en-US" sz="1200" dirty="0"/>
            </a:p>
          </p:txBody>
        </p:sp>
      </p:grpSp>
      <p:cxnSp>
        <p:nvCxnSpPr>
          <p:cNvPr id="199" name="直線コネクタ 198">
            <a:extLst>
              <a:ext uri="{FF2B5EF4-FFF2-40B4-BE49-F238E27FC236}">
                <a16:creationId xmlns:a16="http://schemas.microsoft.com/office/drawing/2014/main" id="{21F1C74C-0632-9232-3DC4-B2DAE07BE9C3}"/>
              </a:ext>
            </a:extLst>
          </p:cNvPr>
          <p:cNvCxnSpPr>
            <a:cxnSpLocks/>
          </p:cNvCxnSpPr>
          <p:nvPr/>
        </p:nvCxnSpPr>
        <p:spPr>
          <a:xfrm>
            <a:off x="1347707" y="4016187"/>
            <a:ext cx="0" cy="1102660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19BFC7B6-6FD1-C395-F7F2-AA98F14CFCEC}"/>
              </a:ext>
            </a:extLst>
          </p:cNvPr>
          <p:cNvSpPr txBox="1"/>
          <p:nvPr/>
        </p:nvSpPr>
        <p:spPr>
          <a:xfrm>
            <a:off x="1083926" y="5038166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x+</a:t>
            </a:r>
            <a:r>
              <a:rPr lang="en-US" altLang="ja-JP" sz="1400" dirty="0"/>
              <a:t>Δt1</a:t>
            </a:r>
            <a:endParaRPr kumimoji="1" lang="ja-JP" altLang="en-US" dirty="0"/>
          </a:p>
        </p:txBody>
      </p:sp>
      <p:cxnSp>
        <p:nvCxnSpPr>
          <p:cNvPr id="208" name="直線コネクタ 207">
            <a:extLst>
              <a:ext uri="{FF2B5EF4-FFF2-40B4-BE49-F238E27FC236}">
                <a16:creationId xmlns:a16="http://schemas.microsoft.com/office/drawing/2014/main" id="{0FEE63E2-E5E2-0164-CBF7-24FD34C4F6F6}"/>
              </a:ext>
            </a:extLst>
          </p:cNvPr>
          <p:cNvCxnSpPr>
            <a:cxnSpLocks/>
          </p:cNvCxnSpPr>
          <p:nvPr/>
        </p:nvCxnSpPr>
        <p:spPr>
          <a:xfrm>
            <a:off x="3754958" y="4016187"/>
            <a:ext cx="0" cy="1102660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9E79965A-FB86-39FF-9618-43804374BA28}"/>
              </a:ext>
            </a:extLst>
          </p:cNvPr>
          <p:cNvSpPr txBox="1"/>
          <p:nvPr/>
        </p:nvSpPr>
        <p:spPr>
          <a:xfrm>
            <a:off x="3420257" y="5048020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x+</a:t>
            </a:r>
            <a:r>
              <a:rPr lang="en-US" altLang="ja-JP" sz="1400" dirty="0"/>
              <a:t>Δt1</a:t>
            </a:r>
            <a:endParaRPr kumimoji="1" lang="ja-JP" altLang="en-US" dirty="0"/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6659095F-FC24-F424-4936-CE788B0515B5}"/>
              </a:ext>
            </a:extLst>
          </p:cNvPr>
          <p:cNvSpPr txBox="1"/>
          <p:nvPr/>
        </p:nvSpPr>
        <p:spPr>
          <a:xfrm>
            <a:off x="5810128" y="5038166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x+</a:t>
            </a:r>
            <a:r>
              <a:rPr lang="en-US" altLang="ja-JP" sz="1400" dirty="0"/>
              <a:t>Δt1</a:t>
            </a:r>
            <a:endParaRPr kumimoji="1" lang="ja-JP" altLang="en-US" dirty="0"/>
          </a:p>
        </p:txBody>
      </p:sp>
      <p:cxnSp>
        <p:nvCxnSpPr>
          <p:cNvPr id="213" name="直線コネクタ 212">
            <a:extLst>
              <a:ext uri="{FF2B5EF4-FFF2-40B4-BE49-F238E27FC236}">
                <a16:creationId xmlns:a16="http://schemas.microsoft.com/office/drawing/2014/main" id="{ADA5E027-E3AA-88EE-5A62-85528F98EC11}"/>
              </a:ext>
            </a:extLst>
          </p:cNvPr>
          <p:cNvCxnSpPr>
            <a:cxnSpLocks/>
          </p:cNvCxnSpPr>
          <p:nvPr/>
        </p:nvCxnSpPr>
        <p:spPr>
          <a:xfrm>
            <a:off x="6139541" y="4016187"/>
            <a:ext cx="0" cy="1102660"/>
          </a:xfrm>
          <a:prstGeom prst="line">
            <a:avLst/>
          </a:prstGeom>
          <a:ln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5" name="直線コネクタ 214">
            <a:extLst>
              <a:ext uri="{FF2B5EF4-FFF2-40B4-BE49-F238E27FC236}">
                <a16:creationId xmlns:a16="http://schemas.microsoft.com/office/drawing/2014/main" id="{85FF843E-F708-D259-5BE7-E16E7F6B6B66}"/>
              </a:ext>
            </a:extLst>
          </p:cNvPr>
          <p:cNvCxnSpPr/>
          <p:nvPr/>
        </p:nvCxnSpPr>
        <p:spPr>
          <a:xfrm>
            <a:off x="6148508" y="4016187"/>
            <a:ext cx="71088" cy="1102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62A37823-9441-3B20-86F7-1A17CFEC2330}"/>
              </a:ext>
            </a:extLst>
          </p:cNvPr>
          <p:cNvSpPr txBox="1"/>
          <p:nvPr/>
        </p:nvSpPr>
        <p:spPr>
          <a:xfrm>
            <a:off x="6275180" y="4408722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x+</a:t>
            </a:r>
            <a:r>
              <a:rPr lang="en-US" altLang="ja-JP" sz="1400" dirty="0"/>
              <a:t>Δt1+0.001</a:t>
            </a:r>
            <a:endParaRPr kumimoji="1" lang="ja-JP" altLang="en-US" dirty="0"/>
          </a:p>
        </p:txBody>
      </p:sp>
      <p:cxnSp>
        <p:nvCxnSpPr>
          <p:cNvPr id="221" name="直線矢印コネクタ 220">
            <a:extLst>
              <a:ext uri="{FF2B5EF4-FFF2-40B4-BE49-F238E27FC236}">
                <a16:creationId xmlns:a16="http://schemas.microsoft.com/office/drawing/2014/main" id="{40D3732E-7943-E8B2-93F7-80E5979C2E4A}"/>
              </a:ext>
            </a:extLst>
          </p:cNvPr>
          <p:cNvCxnSpPr/>
          <p:nvPr/>
        </p:nvCxnSpPr>
        <p:spPr>
          <a:xfrm flipH="1">
            <a:off x="6238156" y="4697506"/>
            <a:ext cx="225397" cy="4213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0" name="直線コネクタ 229">
            <a:extLst>
              <a:ext uri="{FF2B5EF4-FFF2-40B4-BE49-F238E27FC236}">
                <a16:creationId xmlns:a16="http://schemas.microsoft.com/office/drawing/2014/main" id="{7E5C0ECE-A97B-1FAB-4F33-E73815CD452B}"/>
              </a:ext>
            </a:extLst>
          </p:cNvPr>
          <p:cNvCxnSpPr>
            <a:cxnSpLocks/>
          </p:cNvCxnSpPr>
          <p:nvPr/>
        </p:nvCxnSpPr>
        <p:spPr>
          <a:xfrm>
            <a:off x="8124250" y="3886336"/>
            <a:ext cx="0" cy="12562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4" name="直線コネクタ 233">
            <a:extLst>
              <a:ext uri="{FF2B5EF4-FFF2-40B4-BE49-F238E27FC236}">
                <a16:creationId xmlns:a16="http://schemas.microsoft.com/office/drawing/2014/main" id="{A9B375D0-E754-B21E-E003-3C0C3E06ABA3}"/>
              </a:ext>
            </a:extLst>
          </p:cNvPr>
          <p:cNvCxnSpPr/>
          <p:nvPr/>
        </p:nvCxnSpPr>
        <p:spPr>
          <a:xfrm flipV="1">
            <a:off x="8114096" y="5118847"/>
            <a:ext cx="1813429" cy="23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033BAC96-1188-9047-06CC-C61B58D923F1}"/>
              </a:ext>
            </a:extLst>
          </p:cNvPr>
          <p:cNvSpPr txBox="1"/>
          <p:nvPr/>
        </p:nvSpPr>
        <p:spPr>
          <a:xfrm>
            <a:off x="8057322" y="5048020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x+</a:t>
            </a:r>
            <a:r>
              <a:rPr lang="en-US" altLang="ja-JP" sz="1400" dirty="0"/>
              <a:t>Δt1+0.001</a:t>
            </a:r>
            <a:endParaRPr kumimoji="1" lang="ja-JP" altLang="en-US" dirty="0"/>
          </a:p>
        </p:txBody>
      </p:sp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id="{268BAE71-6E01-70D6-5876-FE47F56F0C9B}"/>
              </a:ext>
            </a:extLst>
          </p:cNvPr>
          <p:cNvSpPr txBox="1"/>
          <p:nvPr/>
        </p:nvSpPr>
        <p:spPr>
          <a:xfrm>
            <a:off x="8571977" y="5317576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解析時間</a:t>
            </a:r>
            <a:r>
              <a:rPr lang="en-US" altLang="ja-JP" sz="1200" dirty="0"/>
              <a:t>[</a:t>
            </a:r>
            <a:r>
              <a:rPr kumimoji="1" lang="en-US" altLang="ja-JP" sz="1200" dirty="0"/>
              <a:t>s</a:t>
            </a:r>
            <a:r>
              <a:rPr lang="en-US" altLang="ja-JP" sz="1200" dirty="0"/>
              <a:t>]</a:t>
            </a:r>
            <a:endParaRPr kumimoji="1" lang="ja-JP" altLang="en-US" sz="1200" dirty="0"/>
          </a:p>
        </p:txBody>
      </p:sp>
      <p:sp>
        <p:nvSpPr>
          <p:cNvPr id="238" name="テキスト ボックス 237">
            <a:extLst>
              <a:ext uri="{FF2B5EF4-FFF2-40B4-BE49-F238E27FC236}">
                <a16:creationId xmlns:a16="http://schemas.microsoft.com/office/drawing/2014/main" id="{414F77DB-4811-FB3B-BB3C-7AD504D71552}"/>
              </a:ext>
            </a:extLst>
          </p:cNvPr>
          <p:cNvSpPr txBox="1"/>
          <p:nvPr/>
        </p:nvSpPr>
        <p:spPr>
          <a:xfrm>
            <a:off x="7802001" y="4059685"/>
            <a:ext cx="369332" cy="109260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sz="1200" dirty="0"/>
              <a:t>先端変位</a:t>
            </a:r>
            <a:r>
              <a:rPr lang="en-US" altLang="ja-JP" sz="1200" dirty="0"/>
              <a:t>[mm]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2151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DA25D4D-4431-D096-BCBC-57AA5BCF96F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t="15766" r="33022"/>
          <a:stretch>
            <a:fillRect/>
          </a:stretch>
        </p:blipFill>
        <p:spPr>
          <a:xfrm>
            <a:off x="147370" y="1122022"/>
            <a:ext cx="3234371" cy="140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無題の動画 ‐ Clipchampで作成">
            <a:hlinkClick r:id="" action="ppaction://media"/>
            <a:extLst>
              <a:ext uri="{FF2B5EF4-FFF2-40B4-BE49-F238E27FC236}">
                <a16:creationId xmlns:a16="http://schemas.microsoft.com/office/drawing/2014/main" id="{FC6F1E27-7640-ABEC-7DAC-507B7A4F727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49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35" y="2601643"/>
            <a:ext cx="4894028" cy="2752890"/>
          </a:xfrm>
          <a:prstGeom prst="rect">
            <a:avLst/>
          </a:prstGeom>
        </p:spPr>
      </p:pic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5A796528-5B0A-4D8D-725D-33C8846D623E}"/>
              </a:ext>
            </a:extLst>
          </p:cNvPr>
          <p:cNvSpPr txBox="1"/>
          <p:nvPr/>
        </p:nvSpPr>
        <p:spPr>
          <a:xfrm>
            <a:off x="73478" y="192678"/>
            <a:ext cx="2227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自由度系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モデル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1" name="四角形: 角を丸くする 160">
            <a:extLst>
              <a:ext uri="{FF2B5EF4-FFF2-40B4-BE49-F238E27FC236}">
                <a16:creationId xmlns:a16="http://schemas.microsoft.com/office/drawing/2014/main" id="{09841908-DDFB-9117-78D5-512716852881}"/>
              </a:ext>
            </a:extLst>
          </p:cNvPr>
          <p:cNvSpPr/>
          <p:nvPr/>
        </p:nvSpPr>
        <p:spPr>
          <a:xfrm>
            <a:off x="92756" y="117920"/>
            <a:ext cx="2140101" cy="482941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E6DC1FA2-0D93-57F6-20E5-E1C9B6EC1AB8}"/>
              </a:ext>
            </a:extLst>
          </p:cNvPr>
          <p:cNvSpPr txBox="1"/>
          <p:nvPr/>
        </p:nvSpPr>
        <p:spPr>
          <a:xfrm>
            <a:off x="147370" y="710939"/>
            <a:ext cx="1415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実験モデル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8" name="四角形: 角を丸くする 167">
            <a:extLst>
              <a:ext uri="{FF2B5EF4-FFF2-40B4-BE49-F238E27FC236}">
                <a16:creationId xmlns:a16="http://schemas.microsoft.com/office/drawing/2014/main" id="{36514298-A286-6EEB-F50D-8AD439652D0E}"/>
              </a:ext>
            </a:extLst>
          </p:cNvPr>
          <p:cNvSpPr/>
          <p:nvPr/>
        </p:nvSpPr>
        <p:spPr>
          <a:xfrm>
            <a:off x="128467" y="685633"/>
            <a:ext cx="1367117" cy="36320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10" name="表 209">
                <a:extLst>
                  <a:ext uri="{FF2B5EF4-FFF2-40B4-BE49-F238E27FC236}">
                    <a16:creationId xmlns:a16="http://schemas.microsoft.com/office/drawing/2014/main" id="{D081D973-6441-4A33-D1ED-8EECD26168A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7724003"/>
                  </p:ext>
                </p:extLst>
              </p:nvPr>
            </p:nvGraphicFramePr>
            <p:xfrm>
              <a:off x="5284536" y="2134653"/>
              <a:ext cx="4722768" cy="90901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180692">
                      <a:extLst>
                        <a:ext uri="{9D8B030D-6E8A-4147-A177-3AD203B41FA5}">
                          <a16:colId xmlns:a16="http://schemas.microsoft.com/office/drawing/2014/main" val="2270023289"/>
                        </a:ext>
                      </a:extLst>
                    </a:gridCol>
                    <a:gridCol w="1180692">
                      <a:extLst>
                        <a:ext uri="{9D8B030D-6E8A-4147-A177-3AD203B41FA5}">
                          <a16:colId xmlns:a16="http://schemas.microsoft.com/office/drawing/2014/main" val="3027655998"/>
                        </a:ext>
                      </a:extLst>
                    </a:gridCol>
                    <a:gridCol w="1180692">
                      <a:extLst>
                        <a:ext uri="{9D8B030D-6E8A-4147-A177-3AD203B41FA5}">
                          <a16:colId xmlns:a16="http://schemas.microsoft.com/office/drawing/2014/main" val="3525804454"/>
                        </a:ext>
                      </a:extLst>
                    </a:gridCol>
                    <a:gridCol w="1180692">
                      <a:extLst>
                        <a:ext uri="{9D8B030D-6E8A-4147-A177-3AD203B41FA5}">
                          <a16:colId xmlns:a16="http://schemas.microsoft.com/office/drawing/2014/main" val="3012604336"/>
                        </a:ext>
                      </a:extLst>
                    </a:gridCol>
                  </a:tblGrid>
                  <a:tr h="303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材料特性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質量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(kg)</a:t>
                          </a:r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密度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(ton/m</a:t>
                          </a:r>
                          <a:r>
                            <a:rPr kumimoji="1" lang="en-US" altLang="ja-JP" sz="1300" baseline="30000" dirty="0">
                              <a:latin typeface="メイリオ" panose="020B0604030504040204" pitchFamily="50" charset="-128"/>
                            </a:rPr>
                            <a:t>3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ヤング率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(MPa)</a:t>
                          </a:r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09889171"/>
                      </a:ext>
                    </a:extLst>
                  </a:tr>
                  <a:tr h="303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鋼板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7.3</m:t>
                                </m:r>
                              </m:oMath>
                            </m:oMathPara>
                          </a14:m>
                          <a:endParaRPr kumimoji="1" lang="en-US" altLang="ja-JP" sz="1300" b="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9.48</m:t>
                                </m:r>
                              </m:oMath>
                            </m:oMathPara>
                          </a14:m>
                          <a:endParaRPr kumimoji="1" lang="ja-JP" altLang="en-US" sz="1300" baseline="300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200</m:t>
                                </m:r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86891129"/>
                      </a:ext>
                    </a:extLst>
                  </a:tr>
                  <a:tr h="303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ケーブル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</a:t>
                          </a:r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</a:rPr>
                            <a:t>ばね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)</a:t>
                          </a:r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3.26</m:t>
                                </m:r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3.5</m:t>
                                </m:r>
                              </m:oMath>
                            </m:oMathPara>
                          </a14:m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5.12</m:t>
                                </m:r>
                              </m:oMath>
                            </m:oMathPara>
                          </a14:m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2184508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10" name="表 209">
                <a:extLst>
                  <a:ext uri="{FF2B5EF4-FFF2-40B4-BE49-F238E27FC236}">
                    <a16:creationId xmlns:a16="http://schemas.microsoft.com/office/drawing/2014/main" id="{D081D973-6441-4A33-D1ED-8EECD26168A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7724003"/>
                  </p:ext>
                </p:extLst>
              </p:nvPr>
            </p:nvGraphicFramePr>
            <p:xfrm>
              <a:off x="5284536" y="2134653"/>
              <a:ext cx="4722768" cy="90901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180692">
                      <a:extLst>
                        <a:ext uri="{9D8B030D-6E8A-4147-A177-3AD203B41FA5}">
                          <a16:colId xmlns:a16="http://schemas.microsoft.com/office/drawing/2014/main" val="2270023289"/>
                        </a:ext>
                      </a:extLst>
                    </a:gridCol>
                    <a:gridCol w="1180692">
                      <a:extLst>
                        <a:ext uri="{9D8B030D-6E8A-4147-A177-3AD203B41FA5}">
                          <a16:colId xmlns:a16="http://schemas.microsoft.com/office/drawing/2014/main" val="3027655998"/>
                        </a:ext>
                      </a:extLst>
                    </a:gridCol>
                    <a:gridCol w="1180692">
                      <a:extLst>
                        <a:ext uri="{9D8B030D-6E8A-4147-A177-3AD203B41FA5}">
                          <a16:colId xmlns:a16="http://schemas.microsoft.com/office/drawing/2014/main" val="3525804454"/>
                        </a:ext>
                      </a:extLst>
                    </a:gridCol>
                    <a:gridCol w="1180692">
                      <a:extLst>
                        <a:ext uri="{9D8B030D-6E8A-4147-A177-3AD203B41FA5}">
                          <a16:colId xmlns:a16="http://schemas.microsoft.com/office/drawing/2014/main" val="3012604336"/>
                        </a:ext>
                      </a:extLst>
                    </a:gridCol>
                  </a:tblGrid>
                  <a:tr h="303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材料特性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質量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(kg)</a:t>
                          </a:r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密度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(ton/m</a:t>
                          </a:r>
                          <a:r>
                            <a:rPr kumimoji="1" lang="en-US" altLang="ja-JP" sz="1300" baseline="30000" dirty="0">
                              <a:latin typeface="メイリオ" panose="020B0604030504040204" pitchFamily="50" charset="-128"/>
                            </a:rPr>
                            <a:t>3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)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ヤング率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(MPa)</a:t>
                          </a:r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09889171"/>
                      </a:ext>
                    </a:extLst>
                  </a:tr>
                  <a:tr h="303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鋼板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515" t="-102000" r="-201031" b="-11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0515" t="-102000" r="-101031" b="-11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0515" t="-102000" r="-1031" b="-11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6891129"/>
                      </a:ext>
                    </a:extLst>
                  </a:tr>
                  <a:tr h="303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ケーブル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(</a:t>
                          </a:r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</a:rPr>
                            <a:t>ばね</a:t>
                          </a:r>
                          <a:r>
                            <a:rPr kumimoji="1" lang="en-US" altLang="ja-JP" sz="1300" dirty="0">
                              <a:latin typeface="メイリオ" panose="020B0604030504040204" pitchFamily="50" charset="-128"/>
                            </a:rPr>
                            <a:t>)</a:t>
                          </a:r>
                          <a:endParaRPr kumimoji="1" lang="ja-JP" altLang="en-US" sz="1300" dirty="0">
                            <a:latin typeface="メイリオ" panose="020B0604030504040204" pitchFamily="50" charset="-128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515" t="-202000" r="-201031" b="-1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0515" t="-202000" r="-101031" b="-1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0515" t="-202000" r="-1031" b="-1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184508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フリーフォーム: 図形 8">
            <a:extLst>
              <a:ext uri="{FF2B5EF4-FFF2-40B4-BE49-F238E27FC236}">
                <a16:creationId xmlns:a16="http://schemas.microsoft.com/office/drawing/2014/main" id="{D83CB360-A27A-7E32-DEBB-F989961804F8}"/>
              </a:ext>
            </a:extLst>
          </p:cNvPr>
          <p:cNvSpPr/>
          <p:nvPr/>
        </p:nvSpPr>
        <p:spPr>
          <a:xfrm>
            <a:off x="7132826" y="1299117"/>
            <a:ext cx="1554674" cy="382951"/>
          </a:xfrm>
          <a:custGeom>
            <a:avLst>
              <a:gd name="f0" fmla="val 540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val -2147483647"/>
              <a:gd name="f9" fmla="val 2147483647"/>
              <a:gd name="f10" fmla="val 21600"/>
              <a:gd name="f11" fmla="+- 0 0 0"/>
              <a:gd name="f12" fmla="abs f4"/>
              <a:gd name="f13" fmla="abs f5"/>
              <a:gd name="f14" fmla="abs f6"/>
              <a:gd name="f15" fmla="pin 0 f0 21600"/>
              <a:gd name="f16" fmla="*/ f11 f1 1"/>
              <a:gd name="f17" fmla="?: f12 f4 1"/>
              <a:gd name="f18" fmla="?: f13 f5 1"/>
              <a:gd name="f19" fmla="?: f14 f6 1"/>
              <a:gd name="f20" fmla="val f15"/>
              <a:gd name="f21" fmla="*/ f16 1 f3"/>
              <a:gd name="f22" fmla="*/ f17 1 21600"/>
              <a:gd name="f23" fmla="*/ f18 1 21600"/>
              <a:gd name="f24" fmla="*/ 21600 f17 1"/>
              <a:gd name="f25" fmla="*/ 21600 f18 1"/>
              <a:gd name="f26" fmla="+- f7 f20 0"/>
              <a:gd name="f27" fmla="+- f21 0 f2"/>
              <a:gd name="f28" fmla="min f23 f22"/>
              <a:gd name="f29" fmla="*/ f24 1 f19"/>
              <a:gd name="f30" fmla="*/ f25 1 f19"/>
              <a:gd name="f31" fmla="+- f30 0 f20"/>
              <a:gd name="f32" fmla="+- f29 0 f20"/>
              <a:gd name="f33" fmla="+- f29 0 f26"/>
              <a:gd name="f34" fmla="+- f30 0 f26"/>
              <a:gd name="f35" fmla="val f29"/>
              <a:gd name="f36" fmla="val f30"/>
              <a:gd name="f37" fmla="*/ f7 f28 1"/>
              <a:gd name="f38" fmla="*/ f15 f28 1"/>
              <a:gd name="f39" fmla="*/ f26 f28 1"/>
              <a:gd name="f40" fmla="*/ f30 f28 1"/>
              <a:gd name="f41" fmla="*/ f29 f28 1"/>
              <a:gd name="f42" fmla="*/ f33 1 2"/>
              <a:gd name="f43" fmla="*/ f34 1 2"/>
              <a:gd name="f44" fmla="*/ f32 f28 1"/>
              <a:gd name="f45" fmla="*/ f36 f28 1"/>
              <a:gd name="f46" fmla="*/ f35 f28 1"/>
              <a:gd name="f47" fmla="*/ f31 f28 1"/>
              <a:gd name="f48" fmla="+- f26 f42 0"/>
              <a:gd name="f49" fmla="+- f26 f43 0"/>
              <a:gd name="f50" fmla="*/ f42 f28 1"/>
              <a:gd name="f51" fmla="*/ f43 f28 1"/>
              <a:gd name="f52" fmla="*/ f48 f28 1"/>
              <a:gd name="f53" fmla="*/ f49 f28 1"/>
            </a:gdLst>
            <a:ahLst>
              <a:ahXY gdRefY="f0" minY="f7" maxY="f10">
                <a:pos x="f37" y="f38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52" y="f37"/>
              </a:cxn>
              <a:cxn ang="f27">
                <a:pos x="f50" y="f39"/>
              </a:cxn>
              <a:cxn ang="f27">
                <a:pos x="f37" y="f53"/>
              </a:cxn>
              <a:cxn ang="f27">
                <a:pos x="f50" y="f40"/>
              </a:cxn>
              <a:cxn ang="f27">
                <a:pos x="f44" y="f53"/>
              </a:cxn>
              <a:cxn ang="f27">
                <a:pos x="f41" y="f51"/>
              </a:cxn>
            </a:cxnLst>
            <a:rect l="f37" t="f39" r="f44" b="f45"/>
            <a:pathLst>
              <a:path>
                <a:moveTo>
                  <a:pt x="f37" y="f45"/>
                </a:moveTo>
                <a:lnTo>
                  <a:pt x="f37" y="f39"/>
                </a:lnTo>
                <a:lnTo>
                  <a:pt x="f39" y="f37"/>
                </a:lnTo>
                <a:lnTo>
                  <a:pt x="f46" y="f37"/>
                </a:lnTo>
                <a:lnTo>
                  <a:pt x="f46" y="f47"/>
                </a:lnTo>
                <a:lnTo>
                  <a:pt x="f44" y="f45"/>
                </a:lnTo>
                <a:close/>
              </a:path>
              <a:path>
                <a:moveTo>
                  <a:pt x="f37" y="f39"/>
                </a:moveTo>
                <a:lnTo>
                  <a:pt x="f39" y="f37"/>
                </a:lnTo>
                <a:lnTo>
                  <a:pt x="f46" y="f37"/>
                </a:lnTo>
                <a:lnTo>
                  <a:pt x="f44" y="f39"/>
                </a:lnTo>
                <a:close/>
              </a:path>
              <a:path>
                <a:moveTo>
                  <a:pt x="f44" y="f45"/>
                </a:moveTo>
                <a:lnTo>
                  <a:pt x="f44" y="f39"/>
                </a:lnTo>
                <a:lnTo>
                  <a:pt x="f46" y="f37"/>
                </a:lnTo>
                <a:lnTo>
                  <a:pt x="f46" y="f47"/>
                </a:lnTo>
                <a:close/>
              </a:path>
            </a:pathLst>
          </a:custGeom>
          <a:solidFill>
            <a:srgbClr val="B2B2B2"/>
          </a:solidFill>
          <a:ln w="0">
            <a:solidFill>
              <a:srgbClr val="000000"/>
            </a:solidFill>
            <a:prstDash val="solid"/>
          </a:ln>
        </p:spPr>
        <p:txBody>
          <a:bodyPr wrap="none" lIns="90000" tIns="45000" rIns="90000" bIns="45000" anchor="ctr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0" name="直線コネクタ 9">
            <a:extLst>
              <a:ext uri="{FF2B5EF4-FFF2-40B4-BE49-F238E27FC236}">
                <a16:creationId xmlns:a16="http://schemas.microsoft.com/office/drawing/2014/main" id="{7E5489C4-24BD-55E4-0F10-BA2BC6F88194}"/>
              </a:ext>
            </a:extLst>
          </p:cNvPr>
          <p:cNvSpPr/>
          <p:nvPr/>
        </p:nvSpPr>
        <p:spPr>
          <a:xfrm>
            <a:off x="7262350" y="806013"/>
            <a:ext cx="1295625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olid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1" name="直線コネクタ 10">
            <a:extLst>
              <a:ext uri="{FF2B5EF4-FFF2-40B4-BE49-F238E27FC236}">
                <a16:creationId xmlns:a16="http://schemas.microsoft.com/office/drawing/2014/main" id="{964E3740-B130-2F8A-AA5B-BFAAF9A05F08}"/>
              </a:ext>
            </a:extLst>
          </p:cNvPr>
          <p:cNvSpPr/>
          <p:nvPr/>
        </p:nvSpPr>
        <p:spPr>
          <a:xfrm>
            <a:off x="7466554" y="806013"/>
            <a:ext cx="2723" cy="547749"/>
          </a:xfrm>
          <a:prstGeom prst="line">
            <a:avLst/>
          </a:prstGeom>
          <a:noFill/>
          <a:ln w="28575">
            <a:solidFill>
              <a:srgbClr val="000000"/>
            </a:solidFill>
            <a:prstDash val="solid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2" name="直線コネクタ 11">
            <a:extLst>
              <a:ext uri="{FF2B5EF4-FFF2-40B4-BE49-F238E27FC236}">
                <a16:creationId xmlns:a16="http://schemas.microsoft.com/office/drawing/2014/main" id="{CDE19F6F-B119-F50D-5F37-12DDF78FD196}"/>
              </a:ext>
            </a:extLst>
          </p:cNvPr>
          <p:cNvSpPr/>
          <p:nvPr/>
        </p:nvSpPr>
        <p:spPr>
          <a:xfrm flipH="1">
            <a:off x="8350660" y="806013"/>
            <a:ext cx="2723" cy="547749"/>
          </a:xfrm>
          <a:prstGeom prst="line">
            <a:avLst/>
          </a:prstGeom>
          <a:noFill/>
          <a:ln w="28575">
            <a:solidFill>
              <a:srgbClr val="000000"/>
            </a:solidFill>
            <a:prstDash val="solid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4" name="直線コネクタ 13">
            <a:extLst>
              <a:ext uri="{FF2B5EF4-FFF2-40B4-BE49-F238E27FC236}">
                <a16:creationId xmlns:a16="http://schemas.microsoft.com/office/drawing/2014/main" id="{962DDBD8-CE71-9C6B-FAC4-DEA5B0A428CA}"/>
              </a:ext>
            </a:extLst>
          </p:cNvPr>
          <p:cNvSpPr/>
          <p:nvPr/>
        </p:nvSpPr>
        <p:spPr>
          <a:xfrm>
            <a:off x="7115712" y="1736714"/>
            <a:ext cx="1476493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5" name="直線コネクタ 14">
            <a:extLst>
              <a:ext uri="{FF2B5EF4-FFF2-40B4-BE49-F238E27FC236}">
                <a16:creationId xmlns:a16="http://schemas.microsoft.com/office/drawing/2014/main" id="{010DE452-8CF8-F5A1-CC0F-A54D9DAFFA96}"/>
              </a:ext>
            </a:extLst>
          </p:cNvPr>
          <p:cNvSpPr/>
          <p:nvPr/>
        </p:nvSpPr>
        <p:spPr>
          <a:xfrm flipV="1">
            <a:off x="8606985" y="1574928"/>
            <a:ext cx="134969" cy="159204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7" name="直線コネクタ 16">
            <a:extLst>
              <a:ext uri="{FF2B5EF4-FFF2-40B4-BE49-F238E27FC236}">
                <a16:creationId xmlns:a16="http://schemas.microsoft.com/office/drawing/2014/main" id="{C79D7499-F113-E8B0-25CF-5FECFA92D9F4}"/>
              </a:ext>
            </a:extLst>
          </p:cNvPr>
          <p:cNvSpPr/>
          <p:nvPr/>
        </p:nvSpPr>
        <p:spPr>
          <a:xfrm>
            <a:off x="7055423" y="1407978"/>
            <a:ext cx="0" cy="273659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8" name="直線コネクタ 17">
            <a:extLst>
              <a:ext uri="{FF2B5EF4-FFF2-40B4-BE49-F238E27FC236}">
                <a16:creationId xmlns:a16="http://schemas.microsoft.com/office/drawing/2014/main" id="{4DCB5DCC-6D76-5F2D-4AD7-56CFB93CA0FC}"/>
              </a:ext>
            </a:extLst>
          </p:cNvPr>
          <p:cNvSpPr/>
          <p:nvPr/>
        </p:nvSpPr>
        <p:spPr>
          <a:xfrm>
            <a:off x="8659495" y="801281"/>
            <a:ext cx="0" cy="547747"/>
          </a:xfrm>
          <a:prstGeom prst="line">
            <a:avLst/>
          </a:prstGeom>
          <a:noFill/>
          <a:ln w="1008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wrap="none" lIns="95040" tIns="50040" rIns="95040" bIns="5004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20" name="直線コネクタ 19">
            <a:extLst>
              <a:ext uri="{FF2B5EF4-FFF2-40B4-BE49-F238E27FC236}">
                <a16:creationId xmlns:a16="http://schemas.microsoft.com/office/drawing/2014/main" id="{ABB3CE38-384C-9A86-562E-C51848BE79EE}"/>
              </a:ext>
            </a:extLst>
          </p:cNvPr>
          <p:cNvSpPr/>
          <p:nvPr/>
        </p:nvSpPr>
        <p:spPr>
          <a:xfrm flipH="1">
            <a:off x="7910358" y="806013"/>
            <a:ext cx="2723" cy="547749"/>
          </a:xfrm>
          <a:prstGeom prst="line">
            <a:avLst/>
          </a:prstGeom>
          <a:noFill/>
          <a:ln w="28575">
            <a:solidFill>
              <a:srgbClr val="000000"/>
            </a:solidFill>
            <a:prstDash val="solid"/>
          </a:ln>
        </p:spPr>
        <p:txBody>
          <a:bodyPr wrap="none" lIns="90000" tIns="45000" rIns="90000" bIns="4500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F6D5342-C802-2DD4-A016-A627E85D2DD9}"/>
              </a:ext>
            </a:extLst>
          </p:cNvPr>
          <p:cNvSpPr txBox="1"/>
          <p:nvPr/>
        </p:nvSpPr>
        <p:spPr>
          <a:xfrm>
            <a:off x="8977085" y="1422458"/>
            <a:ext cx="1182032" cy="415968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ja-JP" sz="1300" b="0" i="0" u="none" strike="noStrike" kern="1200" cap="none" dirty="0">
                <a:ln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TakaoPGothic" pitchFamily="2"/>
              </a:rPr>
              <a:t>ケーブル断面</a:t>
            </a:r>
          </a:p>
        </p:txBody>
      </p: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DB11C02D-02F4-651C-8B93-E0081F39843D}"/>
              </a:ext>
            </a:extLst>
          </p:cNvPr>
          <p:cNvSpPr txBox="1"/>
          <p:nvPr/>
        </p:nvSpPr>
        <p:spPr>
          <a:xfrm>
            <a:off x="8581868" y="899554"/>
            <a:ext cx="7136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80mm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D7ABCA14-3AA2-C61F-C343-193AA9144015}"/>
              </a:ext>
            </a:extLst>
          </p:cNvPr>
          <p:cNvSpPr txBox="1"/>
          <p:nvPr/>
        </p:nvSpPr>
        <p:spPr>
          <a:xfrm>
            <a:off x="8501371" y="1676311"/>
            <a:ext cx="7136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22mm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3E8BDC-3292-F3B4-56AE-3E0C6904182B}"/>
              </a:ext>
            </a:extLst>
          </p:cNvPr>
          <p:cNvSpPr txBox="1"/>
          <p:nvPr/>
        </p:nvSpPr>
        <p:spPr>
          <a:xfrm>
            <a:off x="6499045" y="1414514"/>
            <a:ext cx="7136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70mm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12C17F-D122-9798-6B6A-04F20E2AE6FF}"/>
              </a:ext>
            </a:extLst>
          </p:cNvPr>
          <p:cNvSpPr txBox="1"/>
          <p:nvPr/>
        </p:nvSpPr>
        <p:spPr>
          <a:xfrm>
            <a:off x="7544341" y="1727943"/>
            <a:ext cx="81785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500mm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799C743-EC9D-04E4-2F84-E6DFB57B602D}"/>
              </a:ext>
            </a:extLst>
          </p:cNvPr>
          <p:cNvGrpSpPr/>
          <p:nvPr/>
        </p:nvGrpSpPr>
        <p:grpSpPr>
          <a:xfrm>
            <a:off x="9259679" y="824316"/>
            <a:ext cx="598958" cy="620201"/>
            <a:chOff x="9279793" y="1827797"/>
            <a:chExt cx="598958" cy="620201"/>
          </a:xfrm>
        </p:grpSpPr>
        <p:sp>
          <p:nvSpPr>
            <p:cNvPr id="22" name="フリーフォーム: 図形 21">
              <a:extLst>
                <a:ext uri="{FF2B5EF4-FFF2-40B4-BE49-F238E27FC236}">
                  <a16:creationId xmlns:a16="http://schemas.microsoft.com/office/drawing/2014/main" id="{AA9B0246-C3A5-A3C9-CBF6-F39748BDABFA}"/>
                </a:ext>
              </a:extLst>
            </p:cNvPr>
            <p:cNvSpPr/>
            <p:nvPr/>
          </p:nvSpPr>
          <p:spPr>
            <a:xfrm>
              <a:off x="9279793" y="1827797"/>
              <a:ext cx="598958" cy="62020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noFill/>
            <a:ln w="0">
              <a:solidFill>
                <a:schemeClr val="tx1"/>
              </a:solidFill>
              <a:prstDash val="solid"/>
            </a:ln>
          </p:spPr>
          <p:txBody>
            <a:bodyPr wrap="none" lIns="90000" tIns="45000" rIns="90000" bIns="45000" anchor="ctr" anchorCtr="0" compatLnSpc="0">
              <a:noAutofit/>
            </a:bodyPr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cxnSp>
          <p:nvCxnSpPr>
            <p:cNvPr id="6" name="直線矢印コネクタ 5">
              <a:extLst>
                <a:ext uri="{FF2B5EF4-FFF2-40B4-BE49-F238E27FC236}">
                  <a16:creationId xmlns:a16="http://schemas.microsoft.com/office/drawing/2014/main" id="{C6476270-9F95-9B1B-62AE-A08F736A4BD5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9279793" y="2126660"/>
              <a:ext cx="598958" cy="11238"/>
            </a:xfrm>
            <a:prstGeom prst="straightConnector1">
              <a:avLst/>
            </a:prstGeom>
            <a:ln w="635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2E3940-74F1-3705-A24C-6FE88E7EF951}"/>
              </a:ext>
            </a:extLst>
          </p:cNvPr>
          <p:cNvSpPr txBox="1"/>
          <p:nvPr/>
        </p:nvSpPr>
        <p:spPr>
          <a:xfrm>
            <a:off x="9222150" y="897752"/>
            <a:ext cx="87556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3.85mm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ADD5664C-573A-20A6-206E-DA4D8386932D}"/>
              </a:ext>
            </a:extLst>
          </p:cNvPr>
          <p:cNvGrpSpPr/>
          <p:nvPr/>
        </p:nvGrpSpPr>
        <p:grpSpPr>
          <a:xfrm>
            <a:off x="7472679" y="148621"/>
            <a:ext cx="1304151" cy="425405"/>
            <a:chOff x="7055279" y="140210"/>
            <a:chExt cx="1367019" cy="452240"/>
          </a:xfrm>
        </p:grpSpPr>
        <p:sp>
          <p:nvSpPr>
            <p:cNvPr id="163" name="テキスト ボックス 162">
              <a:extLst>
                <a:ext uri="{FF2B5EF4-FFF2-40B4-BE49-F238E27FC236}">
                  <a16:creationId xmlns:a16="http://schemas.microsoft.com/office/drawing/2014/main" id="{EB503498-EED1-7089-06A0-0B1762F84D18}"/>
                </a:ext>
              </a:extLst>
            </p:cNvPr>
            <p:cNvSpPr txBox="1"/>
            <p:nvPr/>
          </p:nvSpPr>
          <p:spPr>
            <a:xfrm>
              <a:off x="7055279" y="197535"/>
              <a:ext cx="1338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解析モデル</a:t>
              </a:r>
            </a:p>
          </p:txBody>
        </p:sp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D597ABDB-6D25-A33C-636C-D2E5EF1506DB}"/>
                </a:ext>
              </a:extLst>
            </p:cNvPr>
            <p:cNvSpPr/>
            <p:nvPr/>
          </p:nvSpPr>
          <p:spPr>
            <a:xfrm>
              <a:off x="7064216" y="140210"/>
              <a:ext cx="1358082" cy="4522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AB9B89A3-1BC7-58C3-66DD-7DEB08EB371C}"/>
              </a:ext>
            </a:extLst>
          </p:cNvPr>
          <p:cNvGrpSpPr/>
          <p:nvPr/>
        </p:nvGrpSpPr>
        <p:grpSpPr>
          <a:xfrm>
            <a:off x="3358835" y="455639"/>
            <a:ext cx="3851403" cy="1375343"/>
            <a:chOff x="9772834" y="3458148"/>
            <a:chExt cx="3851403" cy="1375343"/>
          </a:xfrm>
        </p:grpSpPr>
        <p:sp>
          <p:nvSpPr>
            <p:cNvPr id="167" name="テキスト ボックス 166">
              <a:extLst>
                <a:ext uri="{FF2B5EF4-FFF2-40B4-BE49-F238E27FC236}">
                  <a16:creationId xmlns:a16="http://schemas.microsoft.com/office/drawing/2014/main" id="{508ADCB8-F81C-B050-5EA0-C8AB8A4FDB15}"/>
                </a:ext>
              </a:extLst>
            </p:cNvPr>
            <p:cNvSpPr txBox="1"/>
            <p:nvPr/>
          </p:nvSpPr>
          <p:spPr>
            <a:xfrm>
              <a:off x="10119406" y="3496948"/>
              <a:ext cx="15218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実験方法</a:t>
              </a:r>
            </a:p>
          </p:txBody>
        </p:sp>
        <p:sp>
          <p:nvSpPr>
            <p:cNvPr id="170" name="テキスト ボックス 169">
              <a:extLst>
                <a:ext uri="{FF2B5EF4-FFF2-40B4-BE49-F238E27FC236}">
                  <a16:creationId xmlns:a16="http://schemas.microsoft.com/office/drawing/2014/main" id="{B215DC01-64EE-00AD-4B5B-5F12BA46D58C}"/>
                </a:ext>
              </a:extLst>
            </p:cNvPr>
            <p:cNvSpPr txBox="1"/>
            <p:nvPr/>
          </p:nvSpPr>
          <p:spPr>
            <a:xfrm>
              <a:off x="9772834" y="3910161"/>
              <a:ext cx="385140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ケーブル破断時の鋼板の挙動を</a:t>
              </a:r>
              <a:r>
                <a:rPr kumimoji="1" lang="en-US" altLang="ja-JP" dirty="0" err="1">
                  <a:latin typeface="メイリオ" panose="020B0604030504040204" pitchFamily="50" charset="-128"/>
                  <a:ea typeface="メイリオ" panose="020B0604030504040204" pitchFamily="50" charset="-128"/>
                </a:rPr>
                <a:t>iphone</a:t>
              </a:r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のカメラでスロー録画し</a:t>
              </a:r>
              <a:endPara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最大変位</a:t>
              </a:r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を読み取る</a:t>
              </a:r>
            </a:p>
          </p:txBody>
        </p:sp>
        <p:sp>
          <p:nvSpPr>
            <p:cNvPr id="30" name="四角形: 角を丸くする 29">
              <a:extLst>
                <a:ext uri="{FF2B5EF4-FFF2-40B4-BE49-F238E27FC236}">
                  <a16:creationId xmlns:a16="http://schemas.microsoft.com/office/drawing/2014/main" id="{5D61CA19-AB3B-F509-379E-1F05473AABE4}"/>
                </a:ext>
              </a:extLst>
            </p:cNvPr>
            <p:cNvSpPr/>
            <p:nvPr/>
          </p:nvSpPr>
          <p:spPr>
            <a:xfrm>
              <a:off x="10121790" y="3458148"/>
              <a:ext cx="1115221" cy="4001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aphicFrame>
        <p:nvGraphicFramePr>
          <p:cNvPr id="34" name="表 33">
            <a:extLst>
              <a:ext uri="{FF2B5EF4-FFF2-40B4-BE49-F238E27FC236}">
                <a16:creationId xmlns:a16="http://schemas.microsoft.com/office/drawing/2014/main" id="{49818F8F-F13D-CEA2-907B-72CAFC327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863210"/>
              </p:ext>
            </p:extLst>
          </p:nvPr>
        </p:nvGraphicFramePr>
        <p:xfrm>
          <a:off x="5284536" y="3752017"/>
          <a:ext cx="3851403" cy="1112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3801">
                  <a:extLst>
                    <a:ext uri="{9D8B030D-6E8A-4147-A177-3AD203B41FA5}">
                      <a16:colId xmlns:a16="http://schemas.microsoft.com/office/drawing/2014/main" val="3454937347"/>
                    </a:ext>
                  </a:extLst>
                </a:gridCol>
                <a:gridCol w="1283801">
                  <a:extLst>
                    <a:ext uri="{9D8B030D-6E8A-4147-A177-3AD203B41FA5}">
                      <a16:colId xmlns:a16="http://schemas.microsoft.com/office/drawing/2014/main" val="527019348"/>
                    </a:ext>
                  </a:extLst>
                </a:gridCol>
                <a:gridCol w="1283801">
                  <a:extLst>
                    <a:ext uri="{9D8B030D-6E8A-4147-A177-3AD203B41FA5}">
                      <a16:colId xmlns:a16="http://schemas.microsoft.com/office/drawing/2014/main" val="998045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最大変位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相対誤差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94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実験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68mm</a:t>
                      </a: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rgbClr val="FF0000"/>
                          </a:solidFill>
                        </a:rPr>
                        <a:t>4.4%</a:t>
                      </a:r>
                      <a:endParaRPr kumimoji="1" lang="ja-JP" alt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730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解析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65mm</a:t>
                      </a: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035334"/>
                  </a:ext>
                </a:extLst>
              </a:tr>
            </a:tbl>
          </a:graphicData>
        </a:graphic>
      </p:graphicFrame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16A2F063-75F6-C6B8-3A46-A0DD6F689E87}"/>
              </a:ext>
            </a:extLst>
          </p:cNvPr>
          <p:cNvGrpSpPr/>
          <p:nvPr/>
        </p:nvGrpSpPr>
        <p:grpSpPr>
          <a:xfrm>
            <a:off x="5194885" y="3193089"/>
            <a:ext cx="1809019" cy="425405"/>
            <a:chOff x="7055279" y="140210"/>
            <a:chExt cx="1896227" cy="452240"/>
          </a:xfrm>
        </p:grpSpPr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864E8586-1DCB-5A18-F49D-D827048394B3}"/>
                </a:ext>
              </a:extLst>
            </p:cNvPr>
            <p:cNvSpPr txBox="1"/>
            <p:nvPr/>
          </p:nvSpPr>
          <p:spPr>
            <a:xfrm>
              <a:off x="7055279" y="197535"/>
              <a:ext cx="1887290" cy="392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実験と解析結果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四角形: 角を丸くする 37">
              <a:extLst>
                <a:ext uri="{FF2B5EF4-FFF2-40B4-BE49-F238E27FC236}">
                  <a16:creationId xmlns:a16="http://schemas.microsoft.com/office/drawing/2014/main" id="{A4835E3E-511A-8F0A-6209-EC2CEB5266A2}"/>
                </a:ext>
              </a:extLst>
            </p:cNvPr>
            <p:cNvSpPr/>
            <p:nvPr/>
          </p:nvSpPr>
          <p:spPr>
            <a:xfrm>
              <a:off x="7064216" y="140210"/>
              <a:ext cx="1887290" cy="45224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ECB0014-489D-30FA-DC54-54C167F7B3A8}"/>
              </a:ext>
            </a:extLst>
          </p:cNvPr>
          <p:cNvSpPr txBox="1"/>
          <p:nvPr/>
        </p:nvSpPr>
        <p:spPr>
          <a:xfrm>
            <a:off x="5227209" y="5169867"/>
            <a:ext cx="446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</a:t>
            </a:r>
            <a:r>
              <a:rPr kumimoji="1" lang="ja-JP" altLang="en-US" dirty="0"/>
              <a:t>自由度系において</a:t>
            </a:r>
            <a:r>
              <a:rPr kumimoji="1" lang="ja-JP" altLang="en-US" dirty="0">
                <a:solidFill>
                  <a:srgbClr val="FF0000"/>
                </a:solidFill>
              </a:rPr>
              <a:t>解析手法は妥当</a:t>
            </a:r>
            <a:r>
              <a:rPr kumimoji="1" lang="ja-JP" altLang="en-US" dirty="0"/>
              <a:t>である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3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5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DC01699-8A37-B0AE-531B-F058A7422BE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r="14402"/>
          <a:stretch>
            <a:fillRect/>
          </a:stretch>
        </p:blipFill>
        <p:spPr>
          <a:xfrm>
            <a:off x="229320" y="1296000"/>
            <a:ext cx="1682280" cy="2653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78CBB5B-2C38-D11D-F7C5-98E9963B8D5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 l="5146" t="8330" r="16315" b="3044"/>
          <a:stretch>
            <a:fillRect/>
          </a:stretch>
        </p:blipFill>
        <p:spPr>
          <a:xfrm rot="5400000">
            <a:off x="2391840" y="1496160"/>
            <a:ext cx="2704320" cy="230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C3E5E5E9-6448-6AE6-443E-FF9BCEB16E1C}"/>
              </a:ext>
            </a:extLst>
          </p:cNvPr>
          <p:cNvGrpSpPr/>
          <p:nvPr/>
        </p:nvGrpSpPr>
        <p:grpSpPr>
          <a:xfrm>
            <a:off x="2964587" y="4374550"/>
            <a:ext cx="944025" cy="1002568"/>
            <a:chOff x="1261080" y="4593960"/>
            <a:chExt cx="574919" cy="746280"/>
          </a:xfrm>
        </p:grpSpPr>
        <p:sp>
          <p:nvSpPr>
            <p:cNvPr id="101" name="フリーフォーム: 図形 100">
              <a:extLst>
                <a:ext uri="{FF2B5EF4-FFF2-40B4-BE49-F238E27FC236}">
                  <a16:creationId xmlns:a16="http://schemas.microsoft.com/office/drawing/2014/main" id="{4AA9C681-382A-83EA-26E9-CCF5B0AD730C}"/>
                </a:ext>
              </a:extLst>
            </p:cNvPr>
            <p:cNvSpPr/>
            <p:nvPr/>
          </p:nvSpPr>
          <p:spPr>
            <a:xfrm>
              <a:off x="1418039" y="4593960"/>
              <a:ext cx="261000" cy="248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</a:ln>
          </p:spPr>
          <p:txBody>
            <a:bodyPr wrap="none" lIns="90000" tIns="45000" rIns="90000" bIns="45000" anchor="ctr" anchorCtr="0" compatLnSpc="0">
              <a:noAutofit/>
            </a:bodyPr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02" name="フリーフォーム: 図形 101">
              <a:extLst>
                <a:ext uri="{FF2B5EF4-FFF2-40B4-BE49-F238E27FC236}">
                  <a16:creationId xmlns:a16="http://schemas.microsoft.com/office/drawing/2014/main" id="{E0B69070-06C5-6C7F-C5D3-7A48CB6C1E70}"/>
                </a:ext>
              </a:extLst>
            </p:cNvPr>
            <p:cNvSpPr/>
            <p:nvPr/>
          </p:nvSpPr>
          <p:spPr>
            <a:xfrm>
              <a:off x="1365840" y="4677120"/>
              <a:ext cx="52200" cy="82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</a:ln>
          </p:spPr>
          <p:txBody>
            <a:bodyPr wrap="none" lIns="90000" tIns="45000" rIns="90000" bIns="45000" anchor="ctr" anchorCtr="0" compatLnSpc="0">
              <a:noAutofit/>
            </a:bodyPr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03" name="直線コネクタ 102">
              <a:extLst>
                <a:ext uri="{FF2B5EF4-FFF2-40B4-BE49-F238E27FC236}">
                  <a16:creationId xmlns:a16="http://schemas.microsoft.com/office/drawing/2014/main" id="{1D082CF2-7462-7371-F104-2E0AC2E6083D}"/>
                </a:ext>
              </a:extLst>
            </p:cNvPr>
            <p:cNvSpPr/>
            <p:nvPr/>
          </p:nvSpPr>
          <p:spPr>
            <a:xfrm flipH="1">
              <a:off x="1261080" y="4842720"/>
              <a:ext cx="208800" cy="4975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</a:ln>
          </p:spPr>
          <p:txBody>
            <a:bodyPr wrap="none" lIns="90000" tIns="45000" rIns="90000" bIns="4500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04" name="直線コネクタ 103">
              <a:extLst>
                <a:ext uri="{FF2B5EF4-FFF2-40B4-BE49-F238E27FC236}">
                  <a16:creationId xmlns:a16="http://schemas.microsoft.com/office/drawing/2014/main" id="{52A3E590-1334-3DA6-8DC2-099FE89158E2}"/>
                </a:ext>
              </a:extLst>
            </p:cNvPr>
            <p:cNvSpPr/>
            <p:nvPr/>
          </p:nvSpPr>
          <p:spPr>
            <a:xfrm>
              <a:off x="1548719" y="4842720"/>
              <a:ext cx="0" cy="4975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</a:ln>
          </p:spPr>
          <p:txBody>
            <a:bodyPr wrap="none" lIns="90000" tIns="45000" rIns="90000" bIns="4500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05" name="直線コネクタ 104">
              <a:extLst>
                <a:ext uri="{FF2B5EF4-FFF2-40B4-BE49-F238E27FC236}">
                  <a16:creationId xmlns:a16="http://schemas.microsoft.com/office/drawing/2014/main" id="{6128A90B-2BE5-4308-13B6-2869857F797B}"/>
                </a:ext>
              </a:extLst>
            </p:cNvPr>
            <p:cNvSpPr/>
            <p:nvPr/>
          </p:nvSpPr>
          <p:spPr>
            <a:xfrm>
              <a:off x="1627199" y="4842720"/>
              <a:ext cx="208800" cy="4975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</a:ln>
          </p:spPr>
          <p:txBody>
            <a:bodyPr wrap="none" lIns="90000" tIns="45000" rIns="90000" bIns="4500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</p:grp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30204F1E-181D-7894-6CE8-9E409EABCA6C}"/>
              </a:ext>
            </a:extLst>
          </p:cNvPr>
          <p:cNvGrpSpPr/>
          <p:nvPr/>
        </p:nvGrpSpPr>
        <p:grpSpPr>
          <a:xfrm>
            <a:off x="1246650" y="4350682"/>
            <a:ext cx="607417" cy="1112835"/>
            <a:chOff x="-32602" y="4598280"/>
            <a:chExt cx="369922" cy="828359"/>
          </a:xfrm>
        </p:grpSpPr>
        <p:grpSp>
          <p:nvGrpSpPr>
            <p:cNvPr id="107" name="グループ化 106">
              <a:extLst>
                <a:ext uri="{FF2B5EF4-FFF2-40B4-BE49-F238E27FC236}">
                  <a16:creationId xmlns:a16="http://schemas.microsoft.com/office/drawing/2014/main" id="{93EA172A-E018-C87E-9C6F-F696D65A7940}"/>
                </a:ext>
              </a:extLst>
            </p:cNvPr>
            <p:cNvGrpSpPr/>
            <p:nvPr/>
          </p:nvGrpSpPr>
          <p:grpSpPr>
            <a:xfrm>
              <a:off x="-32602" y="4598280"/>
              <a:ext cx="369922" cy="828359"/>
              <a:chOff x="-32602" y="4598280"/>
              <a:chExt cx="369922" cy="828359"/>
            </a:xfrm>
          </p:grpSpPr>
          <p:grpSp>
            <p:nvGrpSpPr>
              <p:cNvPr id="108" name="グループ化 107">
                <a:extLst>
                  <a:ext uri="{FF2B5EF4-FFF2-40B4-BE49-F238E27FC236}">
                    <a16:creationId xmlns:a16="http://schemas.microsoft.com/office/drawing/2014/main" id="{13532347-D5FC-EF0C-7889-DCEB65A10A02}"/>
                  </a:ext>
                </a:extLst>
              </p:cNvPr>
              <p:cNvGrpSpPr/>
              <p:nvPr/>
            </p:nvGrpSpPr>
            <p:grpSpPr>
              <a:xfrm>
                <a:off x="237240" y="4598280"/>
                <a:ext cx="100080" cy="828359"/>
                <a:chOff x="237240" y="4598280"/>
                <a:chExt cx="100080" cy="828359"/>
              </a:xfrm>
            </p:grpSpPr>
            <p:grpSp>
              <p:nvGrpSpPr>
                <p:cNvPr id="109" name="グループ化 108">
                  <a:extLst>
                    <a:ext uri="{FF2B5EF4-FFF2-40B4-BE49-F238E27FC236}">
                      <a16:creationId xmlns:a16="http://schemas.microsoft.com/office/drawing/2014/main" id="{67A4941A-32EB-E5E7-EEFB-27CE11270C8E}"/>
                    </a:ext>
                  </a:extLst>
                </p:cNvPr>
                <p:cNvGrpSpPr/>
                <p:nvPr/>
              </p:nvGrpSpPr>
              <p:grpSpPr>
                <a:xfrm>
                  <a:off x="237240" y="4598280"/>
                  <a:ext cx="100080" cy="828359"/>
                  <a:chOff x="237240" y="4598280"/>
                  <a:chExt cx="100080" cy="828359"/>
                </a:xfrm>
              </p:grpSpPr>
              <p:sp>
                <p:nvSpPr>
                  <p:cNvPr id="110" name="フリーフォーム: 図形 109">
                    <a:extLst>
                      <a:ext uri="{FF2B5EF4-FFF2-40B4-BE49-F238E27FC236}">
                        <a16:creationId xmlns:a16="http://schemas.microsoft.com/office/drawing/2014/main" id="{0A16D20A-C366-D5D1-6DA0-9C1571B78733}"/>
                      </a:ext>
                    </a:extLst>
                  </p:cNvPr>
                  <p:cNvSpPr/>
                  <p:nvPr/>
                </p:nvSpPr>
                <p:spPr>
                  <a:xfrm>
                    <a:off x="237240" y="4598280"/>
                    <a:ext cx="100080" cy="828359"/>
                  </a:xfrm>
                  <a:custGeom>
                    <a:avLst/>
                    <a:gdLst/>
                    <a:ahLst/>
                    <a:cxnLst>
                      <a:cxn ang="3cd4">
                        <a:pos x="hc" y="t"/>
                      </a:cxn>
                      <a:cxn ang="cd2">
                        <a:pos x="l" y="vc"/>
                      </a:cxn>
                      <a:cxn ang="cd4">
                        <a:pos x="hc" y="b"/>
                      </a:cxn>
                      <a:cxn ang="0">
                        <a:pos x="r" y="vc"/>
                      </a:cxn>
                    </a:cxnLst>
                    <a:rect l="l" t="t" r="r" b="b"/>
                    <a:pathLst>
                      <a:path w="279" h="2302">
                        <a:moveTo>
                          <a:pt x="0" y="2302"/>
                        </a:moveTo>
                        <a:cubicBezTo>
                          <a:pt x="0" y="1571"/>
                          <a:pt x="0" y="839"/>
                          <a:pt x="0" y="108"/>
                        </a:cubicBezTo>
                        <a:cubicBezTo>
                          <a:pt x="44" y="71"/>
                          <a:pt x="88" y="36"/>
                          <a:pt x="132" y="0"/>
                        </a:cubicBezTo>
                        <a:cubicBezTo>
                          <a:pt x="181" y="0"/>
                          <a:pt x="231" y="0"/>
                          <a:pt x="279" y="0"/>
                        </a:cubicBezTo>
                        <a:cubicBezTo>
                          <a:pt x="279" y="732"/>
                          <a:pt x="279" y="1463"/>
                          <a:pt x="279" y="2194"/>
                        </a:cubicBezTo>
                        <a:cubicBezTo>
                          <a:pt x="235" y="2230"/>
                          <a:pt x="191" y="2266"/>
                          <a:pt x="147" y="2302"/>
                        </a:cubicBezTo>
                        <a:cubicBezTo>
                          <a:pt x="98" y="2302"/>
                          <a:pt x="49" y="2302"/>
                          <a:pt x="0" y="2302"/>
                        </a:cubicBezTo>
                        <a:close/>
                      </a:path>
                    </a:pathLst>
                  </a:custGeom>
                  <a:solidFill>
                    <a:srgbClr val="B2B2B2"/>
                  </a:solidFill>
                  <a:ln w="0">
                    <a:solidFill>
                      <a:srgbClr val="000000"/>
                    </a:solidFill>
                    <a:prstDash val="solid"/>
                  </a:ln>
                </p:spPr>
                <p:txBody>
                  <a:bodyPr wrap="none" lIns="90000" tIns="45000" rIns="90000" bIns="45000" anchor="ctr" anchorCtr="0" compatLnSpc="0">
                    <a:noAutofit/>
                  </a:bodyPr>
                  <a:lstStyle/>
                  <a:p>
                    <a:pPr marL="0" marR="0" lvl="0" indent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</a:pPr>
                    <a:endParaRPr lang="en-US" sz="1800" b="0" i="0" u="none" strike="noStrike" kern="1200" cap="none">
                      <a:ln>
                        <a:noFill/>
                      </a:ln>
                      <a:latin typeface="Liberation Sans" pitchFamily="18"/>
                      <a:ea typeface="Noto Sans CJK JP" pitchFamily="2"/>
                      <a:cs typeface="TakaoPGothic" pitchFamily="2"/>
                    </a:endParaRPr>
                  </a:p>
                </p:txBody>
              </p:sp>
              <p:sp>
                <p:nvSpPr>
                  <p:cNvPr id="111" name="フリーフォーム: 図形 110">
                    <a:extLst>
                      <a:ext uri="{FF2B5EF4-FFF2-40B4-BE49-F238E27FC236}">
                        <a16:creationId xmlns:a16="http://schemas.microsoft.com/office/drawing/2014/main" id="{C07B89DE-9428-283F-E156-DEA77168D960}"/>
                      </a:ext>
                    </a:extLst>
                  </p:cNvPr>
                  <p:cNvSpPr/>
                  <p:nvPr/>
                </p:nvSpPr>
                <p:spPr>
                  <a:xfrm>
                    <a:off x="237240" y="4598280"/>
                    <a:ext cx="100080" cy="38520"/>
                  </a:xfrm>
                  <a:custGeom>
                    <a:avLst/>
                    <a:gdLst/>
                    <a:ahLst/>
                    <a:cxnLst>
                      <a:cxn ang="3cd4">
                        <a:pos x="hc" y="t"/>
                      </a:cxn>
                      <a:cxn ang="cd2">
                        <a:pos x="l" y="vc"/>
                      </a:cxn>
                      <a:cxn ang="cd4">
                        <a:pos x="hc" y="b"/>
                      </a:cxn>
                      <a:cxn ang="0">
                        <a:pos x="r" y="vc"/>
                      </a:cxn>
                    </a:cxnLst>
                    <a:rect l="l" t="t" r="r" b="b"/>
                    <a:pathLst>
                      <a:path w="279" h="108">
                        <a:moveTo>
                          <a:pt x="0" y="108"/>
                        </a:moveTo>
                        <a:cubicBezTo>
                          <a:pt x="44" y="71"/>
                          <a:pt x="88" y="36"/>
                          <a:pt x="132" y="0"/>
                        </a:cubicBezTo>
                        <a:cubicBezTo>
                          <a:pt x="181" y="0"/>
                          <a:pt x="231" y="0"/>
                          <a:pt x="279" y="0"/>
                        </a:cubicBezTo>
                        <a:cubicBezTo>
                          <a:pt x="235" y="36"/>
                          <a:pt x="191" y="71"/>
                          <a:pt x="147" y="108"/>
                        </a:cubicBezTo>
                        <a:cubicBezTo>
                          <a:pt x="98" y="108"/>
                          <a:pt x="49" y="108"/>
                          <a:pt x="0" y="108"/>
                        </a:cubicBezTo>
                        <a:close/>
                      </a:path>
                    </a:pathLst>
                  </a:custGeom>
                  <a:solidFill>
                    <a:srgbClr val="B2B2B2"/>
                  </a:solidFill>
                  <a:ln w="0">
                    <a:solidFill>
                      <a:srgbClr val="000000"/>
                    </a:solidFill>
                    <a:prstDash val="solid"/>
                  </a:ln>
                </p:spPr>
                <p:txBody>
                  <a:bodyPr wrap="none" lIns="90000" tIns="45000" rIns="90000" bIns="45000" anchor="ctr" anchorCtr="0" compatLnSpc="0">
                    <a:noAutofit/>
                  </a:bodyPr>
                  <a:lstStyle/>
                  <a:p>
                    <a:pPr marL="0" marR="0" lvl="0" indent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</a:pPr>
                    <a:endParaRPr lang="en-US" sz="1800" b="0" i="0" u="none" strike="noStrike" kern="1200" cap="none">
                      <a:ln>
                        <a:noFill/>
                      </a:ln>
                      <a:latin typeface="Liberation Sans" pitchFamily="18"/>
                      <a:ea typeface="Noto Sans CJK JP" pitchFamily="2"/>
                      <a:cs typeface="TakaoPGothic" pitchFamily="2"/>
                    </a:endParaRPr>
                  </a:p>
                </p:txBody>
              </p:sp>
              <p:sp>
                <p:nvSpPr>
                  <p:cNvPr id="112" name="フリーフォーム: 図形 111">
                    <a:extLst>
                      <a:ext uri="{FF2B5EF4-FFF2-40B4-BE49-F238E27FC236}">
                        <a16:creationId xmlns:a16="http://schemas.microsoft.com/office/drawing/2014/main" id="{C3154D75-2C78-84DB-ACFA-C39E105CE5CC}"/>
                      </a:ext>
                    </a:extLst>
                  </p:cNvPr>
                  <p:cNvSpPr/>
                  <p:nvPr/>
                </p:nvSpPr>
                <p:spPr>
                  <a:xfrm>
                    <a:off x="290160" y="4598280"/>
                    <a:ext cx="47160" cy="828359"/>
                  </a:xfrm>
                  <a:custGeom>
                    <a:avLst/>
                    <a:gdLst/>
                    <a:ahLst/>
                    <a:cxnLst>
                      <a:cxn ang="3cd4">
                        <a:pos x="hc" y="t"/>
                      </a:cxn>
                      <a:cxn ang="cd2">
                        <a:pos x="l" y="vc"/>
                      </a:cxn>
                      <a:cxn ang="cd4">
                        <a:pos x="hc" y="b"/>
                      </a:cxn>
                      <a:cxn ang="0">
                        <a:pos x="r" y="vc"/>
                      </a:cxn>
                    </a:cxnLst>
                    <a:rect l="l" t="t" r="r" b="b"/>
                    <a:pathLst>
                      <a:path w="132" h="2302">
                        <a:moveTo>
                          <a:pt x="0" y="2302"/>
                        </a:moveTo>
                        <a:cubicBezTo>
                          <a:pt x="0" y="1571"/>
                          <a:pt x="0" y="839"/>
                          <a:pt x="0" y="108"/>
                        </a:cubicBezTo>
                        <a:cubicBezTo>
                          <a:pt x="44" y="71"/>
                          <a:pt x="88" y="36"/>
                          <a:pt x="132" y="0"/>
                        </a:cubicBezTo>
                        <a:cubicBezTo>
                          <a:pt x="132" y="732"/>
                          <a:pt x="132" y="1463"/>
                          <a:pt x="132" y="2194"/>
                        </a:cubicBezTo>
                        <a:cubicBezTo>
                          <a:pt x="88" y="2230"/>
                          <a:pt x="44" y="2266"/>
                          <a:pt x="0" y="2302"/>
                        </a:cubicBezTo>
                        <a:close/>
                      </a:path>
                    </a:pathLst>
                  </a:custGeom>
                  <a:solidFill>
                    <a:srgbClr val="B2B2B2"/>
                  </a:solidFill>
                  <a:ln w="0">
                    <a:solidFill>
                      <a:srgbClr val="000000"/>
                    </a:solidFill>
                    <a:prstDash val="solid"/>
                  </a:ln>
                </p:spPr>
                <p:txBody>
                  <a:bodyPr wrap="none" lIns="90000" tIns="45000" rIns="90000" bIns="45000" anchor="ctr" anchorCtr="0" compatLnSpc="0">
                    <a:noAutofit/>
                  </a:bodyPr>
                  <a:lstStyle/>
                  <a:p>
                    <a:pPr marL="0" marR="0" lvl="0" indent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  <a:tabLst/>
                    </a:pPr>
                    <a:endParaRPr lang="en-US" sz="1800" b="0" i="0" u="none" strike="noStrike" kern="1200" cap="none">
                      <a:ln>
                        <a:noFill/>
                      </a:ln>
                      <a:latin typeface="Liberation Sans" pitchFamily="18"/>
                      <a:ea typeface="Noto Sans CJK JP" pitchFamily="2"/>
                      <a:cs typeface="TakaoPGothic" pitchFamily="2"/>
                    </a:endParaRPr>
                  </a:p>
                </p:txBody>
              </p:sp>
            </p:grpSp>
          </p:grpSp>
          <p:sp>
            <p:nvSpPr>
              <p:cNvPr id="113" name="直線コネクタ 112">
                <a:extLst>
                  <a:ext uri="{FF2B5EF4-FFF2-40B4-BE49-F238E27FC236}">
                    <a16:creationId xmlns:a16="http://schemas.microsoft.com/office/drawing/2014/main" id="{3F5DBB7E-3CA7-4E67-C1CD-A787E9DE7146}"/>
                  </a:ext>
                </a:extLst>
              </p:cNvPr>
              <p:cNvSpPr/>
              <p:nvPr/>
            </p:nvSpPr>
            <p:spPr>
              <a:xfrm flipH="1">
                <a:off x="-32602" y="4724341"/>
                <a:ext cx="265162" cy="64734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  <p:sp>
          <p:nvSpPr>
            <p:cNvPr id="114" name="フリーフォーム: 図形 113">
              <a:extLst>
                <a:ext uri="{FF2B5EF4-FFF2-40B4-BE49-F238E27FC236}">
                  <a16:creationId xmlns:a16="http://schemas.microsoft.com/office/drawing/2014/main" id="{60ACDCBE-53EA-F576-84D3-F9EBF1550843}"/>
                </a:ext>
              </a:extLst>
            </p:cNvPr>
            <p:cNvSpPr/>
            <p:nvPr/>
          </p:nvSpPr>
          <p:spPr>
            <a:xfrm>
              <a:off x="290160" y="4645440"/>
              <a:ext cx="42480" cy="831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3465A4"/>
              </a:solidFill>
              <a:prstDash val="solid"/>
            </a:ln>
          </p:spPr>
          <p:txBody>
            <a:bodyPr wrap="none" lIns="90000" tIns="45000" rIns="90000" bIns="45000" anchor="ctr" anchorCtr="0" compatLnSpc="0">
              <a:noAutofit/>
            </a:bodyPr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</p:grp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14245E5B-E995-5803-F78F-E407A9679335}"/>
              </a:ext>
            </a:extLst>
          </p:cNvPr>
          <p:cNvSpPr txBox="1"/>
          <p:nvPr/>
        </p:nvSpPr>
        <p:spPr>
          <a:xfrm>
            <a:off x="173635" y="213296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多自由度系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モデル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4" name="四角形: 角を丸くする 143">
            <a:extLst>
              <a:ext uri="{FF2B5EF4-FFF2-40B4-BE49-F238E27FC236}">
                <a16:creationId xmlns:a16="http://schemas.microsoft.com/office/drawing/2014/main" id="{749E63C5-E341-800E-AD67-24114046E948}"/>
              </a:ext>
            </a:extLst>
          </p:cNvPr>
          <p:cNvSpPr/>
          <p:nvPr/>
        </p:nvSpPr>
        <p:spPr>
          <a:xfrm>
            <a:off x="83160" y="149415"/>
            <a:ext cx="2326985" cy="475185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A25400F9-6412-BAC7-9326-D0582BD9BD12}"/>
              </a:ext>
            </a:extLst>
          </p:cNvPr>
          <p:cNvSpPr txBox="1"/>
          <p:nvPr/>
        </p:nvSpPr>
        <p:spPr>
          <a:xfrm>
            <a:off x="170428" y="66692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実験モデル</a:t>
            </a: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1932E9E8-BD69-C3E0-EA9C-A6F192594A66}"/>
              </a:ext>
            </a:extLst>
          </p:cNvPr>
          <p:cNvSpPr txBox="1"/>
          <p:nvPr/>
        </p:nvSpPr>
        <p:spPr>
          <a:xfrm>
            <a:off x="540459" y="1027329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E941067A-9D8A-5C58-D49B-1F4E710DEC56}"/>
              </a:ext>
            </a:extLst>
          </p:cNvPr>
          <p:cNvSpPr txBox="1"/>
          <p:nvPr/>
        </p:nvSpPr>
        <p:spPr>
          <a:xfrm>
            <a:off x="3238878" y="1039712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148" name="四角形: 角を丸くする 147">
            <a:extLst>
              <a:ext uri="{FF2B5EF4-FFF2-40B4-BE49-F238E27FC236}">
                <a16:creationId xmlns:a16="http://schemas.microsoft.com/office/drawing/2014/main" id="{01A49385-1341-860F-F436-D3C8BDDF6A93}"/>
              </a:ext>
            </a:extLst>
          </p:cNvPr>
          <p:cNvSpPr/>
          <p:nvPr/>
        </p:nvSpPr>
        <p:spPr>
          <a:xfrm>
            <a:off x="173634" y="667286"/>
            <a:ext cx="1338827" cy="33879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D3D3B13-8BB3-C750-DE07-FCD44424939C}"/>
              </a:ext>
            </a:extLst>
          </p:cNvPr>
          <p:cNvSpPr txBox="1"/>
          <p:nvPr/>
        </p:nvSpPr>
        <p:spPr>
          <a:xfrm>
            <a:off x="7423218" y="54092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解析モデル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D5450C8-4671-061C-7792-E8A2D0B5DCCD}"/>
              </a:ext>
            </a:extLst>
          </p:cNvPr>
          <p:cNvSpPr/>
          <p:nvPr/>
        </p:nvSpPr>
        <p:spPr>
          <a:xfrm>
            <a:off x="7460885" y="540926"/>
            <a:ext cx="1161361" cy="31263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7713F0CF-400F-1664-63C1-09A9030B6CCF}"/>
              </a:ext>
            </a:extLst>
          </p:cNvPr>
          <p:cNvSpPr txBox="1"/>
          <p:nvPr/>
        </p:nvSpPr>
        <p:spPr>
          <a:xfrm>
            <a:off x="130706" y="4114723"/>
            <a:ext cx="1207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実験方法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9" name="四角形: 角を丸くする 158">
            <a:extLst>
              <a:ext uri="{FF2B5EF4-FFF2-40B4-BE49-F238E27FC236}">
                <a16:creationId xmlns:a16="http://schemas.microsoft.com/office/drawing/2014/main" id="{96A4A03F-0936-0D8F-FEFB-09AFA8DD7D0A}"/>
              </a:ext>
            </a:extLst>
          </p:cNvPr>
          <p:cNvSpPr/>
          <p:nvPr/>
        </p:nvSpPr>
        <p:spPr>
          <a:xfrm>
            <a:off x="162965" y="4078743"/>
            <a:ext cx="1047996" cy="372303"/>
          </a:xfrm>
          <a:prstGeom prst="round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66" name="表 165">
                <a:extLst>
                  <a:ext uri="{FF2B5EF4-FFF2-40B4-BE49-F238E27FC236}">
                    <a16:creationId xmlns:a16="http://schemas.microsoft.com/office/drawing/2014/main" id="{690F4560-CC65-1955-6B2E-378E96E8BE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8477884"/>
                  </p:ext>
                </p:extLst>
              </p:nvPr>
            </p:nvGraphicFramePr>
            <p:xfrm>
              <a:off x="5207488" y="4445239"/>
              <a:ext cx="4610500" cy="1116643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152625">
                      <a:extLst>
                        <a:ext uri="{9D8B030D-6E8A-4147-A177-3AD203B41FA5}">
                          <a16:colId xmlns:a16="http://schemas.microsoft.com/office/drawing/2014/main" val="4136297289"/>
                        </a:ext>
                      </a:extLst>
                    </a:gridCol>
                    <a:gridCol w="1152625">
                      <a:extLst>
                        <a:ext uri="{9D8B030D-6E8A-4147-A177-3AD203B41FA5}">
                          <a16:colId xmlns:a16="http://schemas.microsoft.com/office/drawing/2014/main" val="3178121556"/>
                        </a:ext>
                      </a:extLst>
                    </a:gridCol>
                    <a:gridCol w="1152625">
                      <a:extLst>
                        <a:ext uri="{9D8B030D-6E8A-4147-A177-3AD203B41FA5}">
                          <a16:colId xmlns:a16="http://schemas.microsoft.com/office/drawing/2014/main" val="2026266210"/>
                        </a:ext>
                      </a:extLst>
                    </a:gridCol>
                    <a:gridCol w="1152625">
                      <a:extLst>
                        <a:ext uri="{9D8B030D-6E8A-4147-A177-3AD203B41FA5}">
                          <a16:colId xmlns:a16="http://schemas.microsoft.com/office/drawing/2014/main" val="510614615"/>
                        </a:ext>
                      </a:extLst>
                    </a:gridCol>
                  </a:tblGrid>
                  <a:tr h="43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材料特性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質量</a:t>
                          </a:r>
                          <a:r>
                            <a:rPr kumimoji="1" lang="en-US" altLang="ja-JP" sz="1300" dirty="0"/>
                            <a:t>(kg)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密度</a:t>
                          </a:r>
                          <a:r>
                            <a:rPr kumimoji="1" lang="en-US" altLang="ja-JP" sz="1300" dirty="0"/>
                            <a:t>(ton/m</a:t>
                          </a:r>
                          <a:r>
                            <a:rPr kumimoji="1" lang="en-US" altLang="ja-JP" sz="1300" baseline="30000" dirty="0"/>
                            <a:t>3</a:t>
                          </a:r>
                          <a:r>
                            <a:rPr kumimoji="1" lang="en-US" altLang="ja-JP" sz="1300" dirty="0"/>
                            <a:t>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ヤング率</a:t>
                          </a:r>
                          <a:r>
                            <a:rPr kumimoji="1" lang="en-US" altLang="ja-JP" sz="1300" dirty="0"/>
                            <a:t>(MPa)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2448758"/>
                      </a:ext>
                    </a:extLst>
                  </a:tr>
                  <a:tr h="2495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主塔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0.3834</m:t>
                                </m:r>
                              </m:oMath>
                            </m:oMathPara>
                          </a14:m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7.668</m:t>
                                </m:r>
                              </m:oMath>
                            </m:oMathPara>
                          </a14:m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200</m:t>
                                </m:r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2652112"/>
                      </a:ext>
                    </a:extLst>
                  </a:tr>
                  <a:tr h="43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ケーブル</a:t>
                          </a:r>
                          <a:r>
                            <a:rPr kumimoji="1" lang="en-US" altLang="ja-JP" sz="1300" dirty="0"/>
                            <a:t>(</a:t>
                          </a:r>
                          <a:r>
                            <a:rPr kumimoji="1" lang="ja-JP" altLang="en-US" sz="1300" dirty="0"/>
                            <a:t>アラミド糸＋ばね</a:t>
                          </a:r>
                          <a:r>
                            <a:rPr kumimoji="1" lang="en-US" altLang="ja-JP" sz="1300" dirty="0"/>
                            <a:t>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3.26</m:t>
                                </m:r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kumimoji="1" lang="en-US" altLang="ja-JP" sz="13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3.37</m:t>
                                </m:r>
                              </m:oMath>
                            </m:oMathPara>
                          </a14:m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ja-JP" sz="1300" b="0" i="1" smtClean="0">
                                    <a:latin typeface="Cambria Math" panose="02040503050406030204" pitchFamily="18" charset="0"/>
                                  </a:rPr>
                                  <m:t>40.04</m:t>
                                </m:r>
                              </m:oMath>
                            </m:oMathPara>
                          </a14:m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9510189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66" name="表 165">
                <a:extLst>
                  <a:ext uri="{FF2B5EF4-FFF2-40B4-BE49-F238E27FC236}">
                    <a16:creationId xmlns:a16="http://schemas.microsoft.com/office/drawing/2014/main" id="{690F4560-CC65-1955-6B2E-378E96E8BE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8477884"/>
                  </p:ext>
                </p:extLst>
              </p:nvPr>
            </p:nvGraphicFramePr>
            <p:xfrm>
              <a:off x="5207488" y="4445239"/>
              <a:ext cx="4610500" cy="1116643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152625">
                      <a:extLst>
                        <a:ext uri="{9D8B030D-6E8A-4147-A177-3AD203B41FA5}">
                          <a16:colId xmlns:a16="http://schemas.microsoft.com/office/drawing/2014/main" val="4136297289"/>
                        </a:ext>
                      </a:extLst>
                    </a:gridCol>
                    <a:gridCol w="1152625">
                      <a:extLst>
                        <a:ext uri="{9D8B030D-6E8A-4147-A177-3AD203B41FA5}">
                          <a16:colId xmlns:a16="http://schemas.microsoft.com/office/drawing/2014/main" val="3178121556"/>
                        </a:ext>
                      </a:extLst>
                    </a:gridCol>
                    <a:gridCol w="1152625">
                      <a:extLst>
                        <a:ext uri="{9D8B030D-6E8A-4147-A177-3AD203B41FA5}">
                          <a16:colId xmlns:a16="http://schemas.microsoft.com/office/drawing/2014/main" val="2026266210"/>
                        </a:ext>
                      </a:extLst>
                    </a:gridCol>
                    <a:gridCol w="1152625">
                      <a:extLst>
                        <a:ext uri="{9D8B030D-6E8A-4147-A177-3AD203B41FA5}">
                          <a16:colId xmlns:a16="http://schemas.microsoft.com/office/drawing/2014/main" val="510614615"/>
                        </a:ext>
                      </a:extLst>
                    </a:gridCol>
                  </a:tblGrid>
                  <a:tr h="43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材料特性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質量</a:t>
                          </a:r>
                          <a:r>
                            <a:rPr kumimoji="1" lang="en-US" altLang="ja-JP" sz="1300" dirty="0"/>
                            <a:t>(kg)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密度</a:t>
                          </a:r>
                          <a:r>
                            <a:rPr kumimoji="1" lang="en-US" altLang="ja-JP" sz="1300" dirty="0"/>
                            <a:t>(ton/m</a:t>
                          </a:r>
                          <a:r>
                            <a:rPr kumimoji="1" lang="en-US" altLang="ja-JP" sz="1300" baseline="30000" dirty="0"/>
                            <a:t>3</a:t>
                          </a:r>
                          <a:r>
                            <a:rPr kumimoji="1" lang="en-US" altLang="ja-JP" sz="1300" dirty="0"/>
                            <a:t>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ヤング率</a:t>
                          </a:r>
                          <a:r>
                            <a:rPr kumimoji="1" lang="en-US" altLang="ja-JP" sz="1300" dirty="0"/>
                            <a:t>(MPa)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2448758"/>
                      </a:ext>
                    </a:extLst>
                  </a:tr>
                  <a:tr h="2495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主塔</a:t>
                          </a: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171429" r="-200000" b="-19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1058" t="-171429" r="-101058" b="-19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1058" t="-171429" r="-1058" b="-1976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2652112"/>
                      </a:ext>
                    </a:extLst>
                  </a:tr>
                  <a:tr h="43352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1300" dirty="0">
                              <a:latin typeface="メイリオ" panose="020B0604030504040204" pitchFamily="50" charset="-128"/>
                              <a:ea typeface="メイリオ" panose="020B0604030504040204" pitchFamily="50" charset="-128"/>
                            </a:rPr>
                            <a:t>ケーブル</a:t>
                          </a:r>
                          <a:r>
                            <a:rPr kumimoji="1" lang="en-US" altLang="ja-JP" sz="1300" dirty="0"/>
                            <a:t>(</a:t>
                          </a:r>
                          <a:r>
                            <a:rPr kumimoji="1" lang="ja-JP" altLang="en-US" sz="1300" dirty="0"/>
                            <a:t>アラミド糸＋ばね</a:t>
                          </a:r>
                          <a:r>
                            <a:rPr kumimoji="1" lang="en-US" altLang="ja-JP" sz="1300" dirty="0"/>
                            <a:t>)</a:t>
                          </a:r>
                          <a:endParaRPr kumimoji="1" lang="ja-JP" altLang="en-US" sz="1300" dirty="0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160563" r="-200000" b="-16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1058" t="-160563" r="-101058" b="-16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1058" t="-160563" r="-1058" b="-169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510189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IMG_0534">
            <a:hlinkClick r:id="" action="ppaction://media"/>
            <a:extLst>
              <a:ext uri="{FF2B5EF4-FFF2-40B4-BE49-F238E27FC236}">
                <a16:creationId xmlns:a16="http://schemas.microsoft.com/office/drawing/2014/main" id="{BF057A01-0D1C-7A7C-15C2-6A246F009C0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4" end="346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28623" y="442340"/>
            <a:ext cx="2057725" cy="3658632"/>
          </a:xfrm>
          <a:prstGeom prst="rect">
            <a:avLst/>
          </a:prstGeom>
        </p:spPr>
      </p:pic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C280A3C2-CCB5-C6B6-FC9D-AB65B16B7D9C}"/>
              </a:ext>
            </a:extLst>
          </p:cNvPr>
          <p:cNvCxnSpPr/>
          <p:nvPr/>
        </p:nvCxnSpPr>
        <p:spPr>
          <a:xfrm>
            <a:off x="8014447" y="1036258"/>
            <a:ext cx="0" cy="141110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DF70C5A2-725B-EB8F-7BF9-DFE21E993DB5}"/>
              </a:ext>
            </a:extLst>
          </p:cNvPr>
          <p:cNvCxnSpPr>
            <a:cxnSpLocks/>
          </p:cNvCxnSpPr>
          <p:nvPr/>
        </p:nvCxnSpPr>
        <p:spPr>
          <a:xfrm>
            <a:off x="8019547" y="1369301"/>
            <a:ext cx="714035" cy="10690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直線矢印コネクタ 125">
            <a:extLst>
              <a:ext uri="{FF2B5EF4-FFF2-40B4-BE49-F238E27FC236}">
                <a16:creationId xmlns:a16="http://schemas.microsoft.com/office/drawing/2014/main" id="{D725F9DC-9323-8706-B589-034A249363C4}"/>
              </a:ext>
            </a:extLst>
          </p:cNvPr>
          <p:cNvCxnSpPr/>
          <p:nvPr/>
        </p:nvCxnSpPr>
        <p:spPr>
          <a:xfrm>
            <a:off x="7853083" y="1036258"/>
            <a:ext cx="0" cy="1411107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4" name="直線矢印コネクタ 133">
            <a:extLst>
              <a:ext uri="{FF2B5EF4-FFF2-40B4-BE49-F238E27FC236}">
                <a16:creationId xmlns:a16="http://schemas.microsoft.com/office/drawing/2014/main" id="{6D8B8BF8-CD14-2962-B386-ACBB4B92B2EC}"/>
              </a:ext>
            </a:extLst>
          </p:cNvPr>
          <p:cNvCxnSpPr>
            <a:cxnSpLocks/>
          </p:cNvCxnSpPr>
          <p:nvPr/>
        </p:nvCxnSpPr>
        <p:spPr>
          <a:xfrm>
            <a:off x="8057469" y="2492188"/>
            <a:ext cx="676113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直線矢印コネクタ 168">
            <a:extLst>
              <a:ext uri="{FF2B5EF4-FFF2-40B4-BE49-F238E27FC236}">
                <a16:creationId xmlns:a16="http://schemas.microsoft.com/office/drawing/2014/main" id="{06FA9CC4-0B59-949B-D927-1BC65C9C7CB8}"/>
              </a:ext>
            </a:extLst>
          </p:cNvPr>
          <p:cNvCxnSpPr>
            <a:cxnSpLocks/>
          </p:cNvCxnSpPr>
          <p:nvPr/>
        </p:nvCxnSpPr>
        <p:spPr>
          <a:xfrm>
            <a:off x="8139953" y="1036258"/>
            <a:ext cx="0" cy="416024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F1219D3D-C2DE-C8A4-7DDF-7CCB02247F15}"/>
              </a:ext>
            </a:extLst>
          </p:cNvPr>
          <p:cNvSpPr txBox="1"/>
          <p:nvPr/>
        </p:nvSpPr>
        <p:spPr>
          <a:xfrm>
            <a:off x="7276608" y="1676195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900mm</a:t>
            </a:r>
            <a:endParaRPr kumimoji="1" lang="ja-JP" altLang="en-US" sz="1400" dirty="0"/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CE3C2E14-FC6E-BAEE-63DB-295C235389EA}"/>
              </a:ext>
            </a:extLst>
          </p:cNvPr>
          <p:cNvSpPr txBox="1"/>
          <p:nvPr/>
        </p:nvSpPr>
        <p:spPr>
          <a:xfrm>
            <a:off x="8081443" y="1090381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100mm</a:t>
            </a:r>
            <a:endParaRPr kumimoji="1" lang="ja-JP" altLang="en-US" sz="1400" dirty="0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5CFF3C70-0446-73A3-D844-B4DCA65E2E27}"/>
              </a:ext>
            </a:extLst>
          </p:cNvPr>
          <p:cNvSpPr txBox="1"/>
          <p:nvPr/>
        </p:nvSpPr>
        <p:spPr>
          <a:xfrm>
            <a:off x="8000224" y="2472631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400mm</a:t>
            </a:r>
            <a:endParaRPr kumimoji="1" lang="ja-JP" altLang="en-US" sz="1400" dirty="0"/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A59D4E42-2F45-9C74-D401-CBBA47F9FBDC}"/>
              </a:ext>
            </a:extLst>
          </p:cNvPr>
          <p:cNvSpPr txBox="1"/>
          <p:nvPr/>
        </p:nvSpPr>
        <p:spPr>
          <a:xfrm>
            <a:off x="8302054" y="1617298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c2</a:t>
            </a:r>
            <a:endParaRPr kumimoji="1" lang="ja-JP" altLang="en-US" dirty="0"/>
          </a:p>
        </p:txBody>
      </p:sp>
      <p:cxnSp>
        <p:nvCxnSpPr>
          <p:cNvPr id="176" name="直線コネクタ 175">
            <a:extLst>
              <a:ext uri="{FF2B5EF4-FFF2-40B4-BE49-F238E27FC236}">
                <a16:creationId xmlns:a16="http://schemas.microsoft.com/office/drawing/2014/main" id="{F2A4ED7A-B471-31D2-629E-58A3C673847F}"/>
              </a:ext>
            </a:extLst>
          </p:cNvPr>
          <p:cNvCxnSpPr/>
          <p:nvPr/>
        </p:nvCxnSpPr>
        <p:spPr>
          <a:xfrm>
            <a:off x="8067209" y="2796988"/>
            <a:ext cx="14234" cy="13066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直線コネクタ 177">
            <a:extLst>
              <a:ext uri="{FF2B5EF4-FFF2-40B4-BE49-F238E27FC236}">
                <a16:creationId xmlns:a16="http://schemas.microsoft.com/office/drawing/2014/main" id="{A331B3C5-01C9-625D-EEC6-91EF146B5AC8}"/>
              </a:ext>
            </a:extLst>
          </p:cNvPr>
          <p:cNvCxnSpPr>
            <a:cxnSpLocks/>
          </p:cNvCxnSpPr>
          <p:nvPr/>
        </p:nvCxnSpPr>
        <p:spPr>
          <a:xfrm flipH="1">
            <a:off x="7469850" y="2972619"/>
            <a:ext cx="596584" cy="10664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直線コネクタ 181">
            <a:extLst>
              <a:ext uri="{FF2B5EF4-FFF2-40B4-BE49-F238E27FC236}">
                <a16:creationId xmlns:a16="http://schemas.microsoft.com/office/drawing/2014/main" id="{E0586A3D-E9F3-5267-80F9-5B2A9B9D53E5}"/>
              </a:ext>
            </a:extLst>
          </p:cNvPr>
          <p:cNvCxnSpPr/>
          <p:nvPr/>
        </p:nvCxnSpPr>
        <p:spPr>
          <a:xfrm>
            <a:off x="8065361" y="2972637"/>
            <a:ext cx="659256" cy="1102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テキスト ボックス 182">
            <a:extLst>
              <a:ext uri="{FF2B5EF4-FFF2-40B4-BE49-F238E27FC236}">
                <a16:creationId xmlns:a16="http://schemas.microsoft.com/office/drawing/2014/main" id="{BE05A86D-7CE2-D52B-93BF-82D035A0ADAB}"/>
              </a:ext>
            </a:extLst>
          </p:cNvPr>
          <p:cNvSpPr txBox="1"/>
          <p:nvPr/>
        </p:nvSpPr>
        <p:spPr>
          <a:xfrm>
            <a:off x="8361017" y="3243491"/>
            <a:ext cx="50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c2</a:t>
            </a:r>
            <a:endParaRPr kumimoji="1" lang="ja-JP" altLang="en-US" dirty="0"/>
          </a:p>
        </p:txBody>
      </p: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8CB0C6FF-F996-C6C3-7F65-7B9EED58521F}"/>
              </a:ext>
            </a:extLst>
          </p:cNvPr>
          <p:cNvSpPr txBox="1"/>
          <p:nvPr/>
        </p:nvSpPr>
        <p:spPr>
          <a:xfrm>
            <a:off x="7380572" y="3243491"/>
            <a:ext cx="501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c1</a:t>
            </a:r>
            <a:endParaRPr kumimoji="1" lang="ja-JP" altLang="en-US" dirty="0"/>
          </a:p>
        </p:txBody>
      </p:sp>
      <p:sp>
        <p:nvSpPr>
          <p:cNvPr id="185" name="正方形/長方形 184">
            <a:extLst>
              <a:ext uri="{FF2B5EF4-FFF2-40B4-BE49-F238E27FC236}">
                <a16:creationId xmlns:a16="http://schemas.microsoft.com/office/drawing/2014/main" id="{56F66845-13E1-327A-5C61-7B32A476D8A0}"/>
              </a:ext>
            </a:extLst>
          </p:cNvPr>
          <p:cNvSpPr/>
          <p:nvPr/>
        </p:nvSpPr>
        <p:spPr>
          <a:xfrm>
            <a:off x="8811020" y="2853205"/>
            <a:ext cx="758014" cy="408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7" name="直線矢印コネクタ 186">
            <a:extLst>
              <a:ext uri="{FF2B5EF4-FFF2-40B4-BE49-F238E27FC236}">
                <a16:creationId xmlns:a16="http://schemas.microsoft.com/office/drawing/2014/main" id="{03E9712C-FD13-605F-9B03-C510F0AA3240}"/>
              </a:ext>
            </a:extLst>
          </p:cNvPr>
          <p:cNvCxnSpPr>
            <a:cxnSpLocks/>
          </p:cNvCxnSpPr>
          <p:nvPr/>
        </p:nvCxnSpPr>
        <p:spPr>
          <a:xfrm>
            <a:off x="8811020" y="2784592"/>
            <a:ext cx="749227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テキスト ボックス 187">
            <a:extLst>
              <a:ext uri="{FF2B5EF4-FFF2-40B4-BE49-F238E27FC236}">
                <a16:creationId xmlns:a16="http://schemas.microsoft.com/office/drawing/2014/main" id="{3226D04A-393C-EBEC-8E5E-85EA1F010CAE}"/>
              </a:ext>
            </a:extLst>
          </p:cNvPr>
          <p:cNvSpPr txBox="1"/>
          <p:nvPr/>
        </p:nvSpPr>
        <p:spPr>
          <a:xfrm>
            <a:off x="8832340" y="2523690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10mm</a:t>
            </a:r>
            <a:endParaRPr kumimoji="1" lang="ja-JP" altLang="en-US" sz="1400" dirty="0"/>
          </a:p>
        </p:txBody>
      </p:sp>
      <p:cxnSp>
        <p:nvCxnSpPr>
          <p:cNvPr id="190" name="直線矢印コネクタ 189">
            <a:extLst>
              <a:ext uri="{FF2B5EF4-FFF2-40B4-BE49-F238E27FC236}">
                <a16:creationId xmlns:a16="http://schemas.microsoft.com/office/drawing/2014/main" id="{0056762F-57FE-B76A-D077-461DBD7D1EF5}"/>
              </a:ext>
            </a:extLst>
          </p:cNvPr>
          <p:cNvCxnSpPr/>
          <p:nvPr/>
        </p:nvCxnSpPr>
        <p:spPr>
          <a:xfrm>
            <a:off x="9656619" y="2853205"/>
            <a:ext cx="0" cy="408216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テキスト ボックス 190">
            <a:extLst>
              <a:ext uri="{FF2B5EF4-FFF2-40B4-BE49-F238E27FC236}">
                <a16:creationId xmlns:a16="http://schemas.microsoft.com/office/drawing/2014/main" id="{775779B8-246D-284C-510B-81AA63154CA8}"/>
              </a:ext>
            </a:extLst>
          </p:cNvPr>
          <p:cNvSpPr txBox="1"/>
          <p:nvPr/>
        </p:nvSpPr>
        <p:spPr>
          <a:xfrm>
            <a:off x="9569034" y="2903424"/>
            <a:ext cx="591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5</a:t>
            </a:r>
            <a:r>
              <a:rPr kumimoji="1" lang="en-US" altLang="ja-JP" sz="1400" dirty="0"/>
              <a:t>mm</a:t>
            </a:r>
            <a:endParaRPr kumimoji="1" lang="ja-JP" altLang="en-US" sz="1400" dirty="0"/>
          </a:p>
        </p:txBody>
      </p:sp>
      <p:sp>
        <p:nvSpPr>
          <p:cNvPr id="195" name="楕円 194">
            <a:extLst>
              <a:ext uri="{FF2B5EF4-FFF2-40B4-BE49-F238E27FC236}">
                <a16:creationId xmlns:a16="http://schemas.microsoft.com/office/drawing/2014/main" id="{9A287F36-0D91-CDF6-B992-681692EF495E}"/>
              </a:ext>
            </a:extLst>
          </p:cNvPr>
          <p:cNvSpPr/>
          <p:nvPr/>
        </p:nvSpPr>
        <p:spPr>
          <a:xfrm>
            <a:off x="8903141" y="1825365"/>
            <a:ext cx="591820" cy="60063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7" name="直線矢印コネクタ 196">
            <a:extLst>
              <a:ext uri="{FF2B5EF4-FFF2-40B4-BE49-F238E27FC236}">
                <a16:creationId xmlns:a16="http://schemas.microsoft.com/office/drawing/2014/main" id="{26EF7C2C-8C5E-3C99-79E0-59392D107CB7}"/>
              </a:ext>
            </a:extLst>
          </p:cNvPr>
          <p:cNvCxnSpPr>
            <a:stCxn id="195" idx="2"/>
            <a:endCxn id="195" idx="6"/>
          </p:cNvCxnSpPr>
          <p:nvPr/>
        </p:nvCxnSpPr>
        <p:spPr>
          <a:xfrm>
            <a:off x="8903141" y="2125681"/>
            <a:ext cx="591820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AF380E4B-1395-9F41-9DCA-04B0528768A5}"/>
              </a:ext>
            </a:extLst>
          </p:cNvPr>
          <p:cNvSpPr txBox="1"/>
          <p:nvPr/>
        </p:nvSpPr>
        <p:spPr>
          <a:xfrm>
            <a:off x="8862304" y="1879656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3.85mm</a:t>
            </a:r>
            <a:endParaRPr kumimoji="1" lang="ja-JP" altLang="en-US" sz="1400" dirty="0"/>
          </a:p>
        </p:txBody>
      </p:sp>
      <p:cxnSp>
        <p:nvCxnSpPr>
          <p:cNvPr id="211" name="直線矢印コネクタ 210">
            <a:extLst>
              <a:ext uri="{FF2B5EF4-FFF2-40B4-BE49-F238E27FC236}">
                <a16:creationId xmlns:a16="http://schemas.microsoft.com/office/drawing/2014/main" id="{1663D42B-FE5B-1E2F-CE42-96D6FF2EF551}"/>
              </a:ext>
            </a:extLst>
          </p:cNvPr>
          <p:cNvCxnSpPr>
            <a:cxnSpLocks/>
          </p:cNvCxnSpPr>
          <p:nvPr/>
        </p:nvCxnSpPr>
        <p:spPr>
          <a:xfrm flipH="1">
            <a:off x="1823328" y="4523957"/>
            <a:ext cx="1313276" cy="466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, 折れ線グラフ, ヒストグラム&#10;&#10;自動的に生成された説明">
            <a:extLst>
              <a:ext uri="{FF2B5EF4-FFF2-40B4-BE49-F238E27FC236}">
                <a16:creationId xmlns:a16="http://schemas.microsoft.com/office/drawing/2014/main" id="{14BD6699-E10B-0A70-B44A-54C81AA63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262" y="1351974"/>
            <a:ext cx="4260026" cy="2782058"/>
          </a:xfrm>
          <a:prstGeom prst="rect">
            <a:avLst/>
          </a:prstGeom>
        </p:spPr>
      </p:pic>
      <p:pic>
        <p:nvPicPr>
          <p:cNvPr id="3" name="図 2" descr="グラフ, 折れ線グラフ&#10;&#10;自動的に生成された説明">
            <a:extLst>
              <a:ext uri="{FF2B5EF4-FFF2-40B4-BE49-F238E27FC236}">
                <a16:creationId xmlns:a16="http://schemas.microsoft.com/office/drawing/2014/main" id="{AFD3D290-3834-6735-D7DF-C5DBC2CBA7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37" y="1187671"/>
            <a:ext cx="4356302" cy="2837693"/>
          </a:xfrm>
          <a:prstGeom prst="rect">
            <a:avLst/>
          </a:prstGeom>
        </p:spPr>
      </p:pic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CF23A7AF-5238-AB40-8724-3234DE815D1F}"/>
              </a:ext>
            </a:extLst>
          </p:cNvPr>
          <p:cNvSpPr/>
          <p:nvPr/>
        </p:nvSpPr>
        <p:spPr>
          <a:xfrm flipH="1" flipV="1">
            <a:off x="4001011" y="1416401"/>
            <a:ext cx="421917" cy="315000"/>
          </a:xfrm>
          <a:prstGeom prst="line">
            <a:avLst/>
          </a:prstGeom>
          <a:noFill/>
          <a:ln w="19080">
            <a:solidFill>
              <a:srgbClr val="5983B0"/>
            </a:solidFill>
            <a:prstDash val="solid"/>
          </a:ln>
        </p:spPr>
        <p:txBody>
          <a:bodyPr wrap="none" lIns="99360" tIns="54360" rIns="99360" bIns="5436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9" name="直線コネクタ 8">
            <a:extLst>
              <a:ext uri="{FF2B5EF4-FFF2-40B4-BE49-F238E27FC236}">
                <a16:creationId xmlns:a16="http://schemas.microsoft.com/office/drawing/2014/main" id="{B3F77D50-EDDC-623F-22DA-A503239EEDA5}"/>
              </a:ext>
            </a:extLst>
          </p:cNvPr>
          <p:cNvSpPr/>
          <p:nvPr/>
        </p:nvSpPr>
        <p:spPr>
          <a:xfrm flipH="1" flipV="1">
            <a:off x="3318714" y="1387832"/>
            <a:ext cx="452943" cy="315001"/>
          </a:xfrm>
          <a:prstGeom prst="line">
            <a:avLst/>
          </a:prstGeom>
          <a:noFill/>
          <a:ln w="19080">
            <a:solidFill>
              <a:srgbClr val="ED4C05"/>
            </a:solidFill>
            <a:prstDash val="solid"/>
          </a:ln>
        </p:spPr>
        <p:txBody>
          <a:bodyPr wrap="none" lIns="99360" tIns="54360" rIns="99360" bIns="5436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5" name="直線コネクタ 14">
            <a:extLst>
              <a:ext uri="{FF2B5EF4-FFF2-40B4-BE49-F238E27FC236}">
                <a16:creationId xmlns:a16="http://schemas.microsoft.com/office/drawing/2014/main" id="{9E30B73F-2354-B775-A81D-40C6AD8C8A0D}"/>
              </a:ext>
            </a:extLst>
          </p:cNvPr>
          <p:cNvSpPr/>
          <p:nvPr/>
        </p:nvSpPr>
        <p:spPr>
          <a:xfrm flipH="1" flipV="1">
            <a:off x="7759760" y="1623366"/>
            <a:ext cx="320617" cy="393866"/>
          </a:xfrm>
          <a:prstGeom prst="line">
            <a:avLst/>
          </a:prstGeom>
          <a:noFill/>
          <a:ln w="19080">
            <a:solidFill>
              <a:srgbClr val="5983B0"/>
            </a:solidFill>
            <a:prstDash val="solid"/>
          </a:ln>
        </p:spPr>
        <p:txBody>
          <a:bodyPr wrap="none" lIns="99360" tIns="54360" rIns="99360" bIns="5436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16" name="直線コネクタ 15">
            <a:extLst>
              <a:ext uri="{FF2B5EF4-FFF2-40B4-BE49-F238E27FC236}">
                <a16:creationId xmlns:a16="http://schemas.microsoft.com/office/drawing/2014/main" id="{402A665D-3C8F-AFD0-D270-15D4185C7936}"/>
              </a:ext>
            </a:extLst>
          </p:cNvPr>
          <p:cNvSpPr/>
          <p:nvPr/>
        </p:nvSpPr>
        <p:spPr>
          <a:xfrm>
            <a:off x="6939234" y="1578900"/>
            <a:ext cx="456123" cy="514532"/>
          </a:xfrm>
          <a:prstGeom prst="line">
            <a:avLst/>
          </a:prstGeom>
          <a:noFill/>
          <a:ln w="19080">
            <a:solidFill>
              <a:srgbClr val="ED4C05"/>
            </a:solidFill>
            <a:prstDash val="solid"/>
          </a:ln>
        </p:spPr>
        <p:txBody>
          <a:bodyPr wrap="none" lIns="99360" tIns="54360" rIns="99360" bIns="5436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2B8E3F46-090F-581F-F4EC-CC75B601715A}"/>
              </a:ext>
            </a:extLst>
          </p:cNvPr>
          <p:cNvSpPr/>
          <p:nvPr/>
        </p:nvSpPr>
        <p:spPr>
          <a:xfrm>
            <a:off x="2376000" y="4356000"/>
            <a:ext cx="720000" cy="43200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1 10800"/>
              <a:gd name="f10" fmla="pin 0 f0 21600"/>
              <a:gd name="f11" fmla="val f9"/>
              <a:gd name="f12" fmla="val f10"/>
              <a:gd name="f13" fmla="+- 21600 0 f9"/>
              <a:gd name="f14" fmla="*/ f9 f7 1"/>
              <a:gd name="f15" fmla="*/ f10 f8 1"/>
              <a:gd name="f16" fmla="*/ 0 f8 1"/>
              <a:gd name="f17" fmla="+- 21600 0 f12"/>
              <a:gd name="f18" fmla="*/ f11 f7 1"/>
              <a:gd name="f19" fmla="*/ f13 f7 1"/>
              <a:gd name="f20" fmla="*/ f17 f11 1"/>
              <a:gd name="f21" fmla="*/ f20 1 10800"/>
              <a:gd name="f22" fmla="+- f12 f21 0"/>
              <a:gd name="f23" fmla="*/ f22 f8 1"/>
            </a:gdLst>
            <a:ahLst>
              <a:ahXY gdRefX="f1" minX="f4" maxX="f6" gdRefY="f0" minY="f4" maxY="f5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16" r="f19" b="f23"/>
            <a:pathLst>
              <a:path w="21600" h="21600">
                <a:moveTo>
                  <a:pt x="f11" y="f4"/>
                </a:moveTo>
                <a:lnTo>
                  <a:pt x="f11" y="f12"/>
                </a:lnTo>
                <a:lnTo>
                  <a:pt x="f4" y="f12"/>
                </a:lnTo>
                <a:lnTo>
                  <a:pt x="f6" y="f5"/>
                </a:lnTo>
                <a:lnTo>
                  <a:pt x="f5" y="f12"/>
                </a:lnTo>
                <a:lnTo>
                  <a:pt x="f13" y="f12"/>
                </a:lnTo>
                <a:lnTo>
                  <a:pt x="f13" y="f4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  <a:prstDash val="solid"/>
          </a:ln>
        </p:spPr>
        <p:txBody>
          <a:bodyPr wrap="none" lIns="90000" tIns="45000" rIns="90000" bIns="45000" anchor="ctr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21" name="フリーフォーム: 図形 20">
            <a:extLst>
              <a:ext uri="{FF2B5EF4-FFF2-40B4-BE49-F238E27FC236}">
                <a16:creationId xmlns:a16="http://schemas.microsoft.com/office/drawing/2014/main" id="{1DA2C770-8B4D-09F9-E017-F0D3D2CAE295}"/>
              </a:ext>
            </a:extLst>
          </p:cNvPr>
          <p:cNvSpPr/>
          <p:nvPr/>
        </p:nvSpPr>
        <p:spPr>
          <a:xfrm>
            <a:off x="7192440" y="4427860"/>
            <a:ext cx="720000" cy="43200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1 10800"/>
              <a:gd name="f10" fmla="pin 0 f0 21600"/>
              <a:gd name="f11" fmla="val f9"/>
              <a:gd name="f12" fmla="val f10"/>
              <a:gd name="f13" fmla="+- 21600 0 f9"/>
              <a:gd name="f14" fmla="*/ f9 f7 1"/>
              <a:gd name="f15" fmla="*/ f10 f8 1"/>
              <a:gd name="f16" fmla="*/ 0 f8 1"/>
              <a:gd name="f17" fmla="+- 21600 0 f12"/>
              <a:gd name="f18" fmla="*/ f11 f7 1"/>
              <a:gd name="f19" fmla="*/ f13 f7 1"/>
              <a:gd name="f20" fmla="*/ f17 f11 1"/>
              <a:gd name="f21" fmla="*/ f20 1 10800"/>
              <a:gd name="f22" fmla="+- f12 f21 0"/>
              <a:gd name="f23" fmla="*/ f22 f8 1"/>
            </a:gdLst>
            <a:ahLst>
              <a:ahXY gdRefX="f1" minX="f4" maxX="f6" gdRefY="f0" minY="f4" maxY="f5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16" r="f19" b="f23"/>
            <a:pathLst>
              <a:path w="21600" h="21600">
                <a:moveTo>
                  <a:pt x="f11" y="f4"/>
                </a:moveTo>
                <a:lnTo>
                  <a:pt x="f11" y="f12"/>
                </a:lnTo>
                <a:lnTo>
                  <a:pt x="f4" y="f12"/>
                </a:lnTo>
                <a:lnTo>
                  <a:pt x="f6" y="f5"/>
                </a:lnTo>
                <a:lnTo>
                  <a:pt x="f5" y="f12"/>
                </a:lnTo>
                <a:lnTo>
                  <a:pt x="f13" y="f12"/>
                </a:lnTo>
                <a:lnTo>
                  <a:pt x="f13" y="f4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  <a:prstDash val="solid"/>
          </a:ln>
        </p:spPr>
        <p:txBody>
          <a:bodyPr wrap="none" lIns="90000" tIns="45000" rIns="90000" bIns="45000" anchor="ctr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C1962FF-3806-B041-0221-EB5BE9594BD6}"/>
              </a:ext>
            </a:extLst>
          </p:cNvPr>
          <p:cNvSpPr txBox="1"/>
          <p:nvPr/>
        </p:nvSpPr>
        <p:spPr>
          <a:xfrm>
            <a:off x="235090" y="324000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実験と解析の結果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57A00008-31FF-506D-397D-43378972F2A6}"/>
              </a:ext>
            </a:extLst>
          </p:cNvPr>
          <p:cNvSpPr/>
          <p:nvPr/>
        </p:nvSpPr>
        <p:spPr>
          <a:xfrm>
            <a:off x="235089" y="250783"/>
            <a:ext cx="2236510" cy="446791"/>
          </a:xfrm>
          <a:prstGeom prst="round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025F6AD-6227-220D-A45B-EBC15086A2E7}"/>
              </a:ext>
            </a:extLst>
          </p:cNvPr>
          <p:cNvSpPr txBox="1"/>
          <p:nvPr/>
        </p:nvSpPr>
        <p:spPr>
          <a:xfrm>
            <a:off x="2061913" y="80410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3C7F92B-5B1E-3FDE-6108-110B6CE9C6D4}"/>
              </a:ext>
            </a:extLst>
          </p:cNvPr>
          <p:cNvSpPr txBox="1"/>
          <p:nvPr/>
        </p:nvSpPr>
        <p:spPr>
          <a:xfrm>
            <a:off x="7061002" y="80410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B8F77-6D2B-E488-95FA-15C8CA1D727B}"/>
              </a:ext>
            </a:extLst>
          </p:cNvPr>
          <p:cNvSpPr txBox="1"/>
          <p:nvPr/>
        </p:nvSpPr>
        <p:spPr>
          <a:xfrm>
            <a:off x="-100782" y="2158119"/>
            <a:ext cx="461665" cy="11984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mm]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D3E8BF4-10D4-8B8A-C58F-A725B4CB46A2}"/>
              </a:ext>
            </a:extLst>
          </p:cNvPr>
          <p:cNvSpPr txBox="1"/>
          <p:nvPr/>
        </p:nvSpPr>
        <p:spPr>
          <a:xfrm>
            <a:off x="4959716" y="2153185"/>
            <a:ext cx="461665" cy="11984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mm]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4552BAB-872E-F59F-AAEC-AEAD3E36A001}"/>
              </a:ext>
            </a:extLst>
          </p:cNvPr>
          <p:cNvSpPr txBox="1"/>
          <p:nvPr/>
        </p:nvSpPr>
        <p:spPr>
          <a:xfrm>
            <a:off x="2237561" y="4016328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[s]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DF481B0-0EC9-17C6-4721-069467F65610}"/>
              </a:ext>
            </a:extLst>
          </p:cNvPr>
          <p:cNvSpPr txBox="1"/>
          <p:nvPr/>
        </p:nvSpPr>
        <p:spPr>
          <a:xfrm>
            <a:off x="7112788" y="4107085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[s]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901FADC-A96F-1D7E-5563-6F10992F125D}"/>
              </a:ext>
            </a:extLst>
          </p:cNvPr>
          <p:cNvSpPr txBox="1"/>
          <p:nvPr/>
        </p:nvSpPr>
        <p:spPr>
          <a:xfrm>
            <a:off x="1493429" y="480624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解析手法妥当</a:t>
            </a:r>
            <a:endParaRPr kumimoji="1" lang="ja-JP" altLang="en-US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29804ED-6193-1B5E-986D-83C9CC9B6615}"/>
              </a:ext>
            </a:extLst>
          </p:cNvPr>
          <p:cNvSpPr txBox="1"/>
          <p:nvPr/>
        </p:nvSpPr>
        <p:spPr>
          <a:xfrm>
            <a:off x="5260029" y="4879248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さらに解析手法の検討が必要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F898EF8-28F0-D254-A7D4-EAFB10327650}"/>
              </a:ext>
            </a:extLst>
          </p:cNvPr>
          <p:cNvSpPr txBox="1"/>
          <p:nvPr/>
        </p:nvSpPr>
        <p:spPr>
          <a:xfrm>
            <a:off x="2596954" y="115814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実験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0C474DA-EA46-BBA3-AF94-141471B85532}"/>
              </a:ext>
            </a:extLst>
          </p:cNvPr>
          <p:cNvSpPr txBox="1"/>
          <p:nvPr/>
        </p:nvSpPr>
        <p:spPr>
          <a:xfrm>
            <a:off x="3396470" y="105610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4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411221E-438F-D388-AABE-1F9083848DFB}"/>
              </a:ext>
            </a:extLst>
          </p:cNvPr>
          <p:cNvSpPr txBox="1"/>
          <p:nvPr/>
        </p:nvSpPr>
        <p:spPr>
          <a:xfrm>
            <a:off x="6322835" y="1229222"/>
            <a:ext cx="97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実験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818838E-396E-3F8D-6FEC-A6308344D01F}"/>
              </a:ext>
            </a:extLst>
          </p:cNvPr>
          <p:cNvSpPr txBox="1"/>
          <p:nvPr/>
        </p:nvSpPr>
        <p:spPr>
          <a:xfrm>
            <a:off x="7174935" y="1286937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chemeClr val="accent4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146768A0-6EAA-582A-C176-C93C3E6E67D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050650" y="581515"/>
            <a:ext cx="4707867" cy="353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3107D64-E710-024D-64B7-8DDD8F6F8DD1}"/>
              </a:ext>
            </a:extLst>
          </p:cNvPr>
          <p:cNvSpPr txBox="1"/>
          <p:nvPr/>
        </p:nvSpPr>
        <p:spPr>
          <a:xfrm>
            <a:off x="377814" y="275126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解析手法の再検討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1E848482-BA47-BFDC-FF2A-ACC007A3AD84}"/>
              </a:ext>
            </a:extLst>
          </p:cNvPr>
          <p:cNvSpPr/>
          <p:nvPr/>
        </p:nvSpPr>
        <p:spPr>
          <a:xfrm>
            <a:off x="347576" y="211598"/>
            <a:ext cx="2236510" cy="45388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0523644-EB3D-1181-D2C4-991F6245442A}"/>
              </a:ext>
            </a:extLst>
          </p:cNvPr>
          <p:cNvSpPr txBox="1"/>
          <p:nvPr/>
        </p:nvSpPr>
        <p:spPr>
          <a:xfrm>
            <a:off x="-74013" y="895736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ケーブルは圧縮・曲げに抵抗しない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445765A-344E-2613-CDB7-807577D4025C}"/>
              </a:ext>
            </a:extLst>
          </p:cNvPr>
          <p:cNvGrpSpPr/>
          <p:nvPr/>
        </p:nvGrpSpPr>
        <p:grpSpPr>
          <a:xfrm>
            <a:off x="153720" y="1415159"/>
            <a:ext cx="1062000" cy="816841"/>
            <a:chOff x="153720" y="1415159"/>
            <a:chExt cx="1062000" cy="816841"/>
          </a:xfrm>
        </p:grpSpPr>
        <p:sp>
          <p:nvSpPr>
            <p:cNvPr id="6" name="直線コネクタ 5">
              <a:extLst>
                <a:ext uri="{FF2B5EF4-FFF2-40B4-BE49-F238E27FC236}">
                  <a16:creationId xmlns:a16="http://schemas.microsoft.com/office/drawing/2014/main" id="{CDF8EF5B-AE4F-6138-49C5-04D7572251A7}"/>
                </a:ext>
              </a:extLst>
            </p:cNvPr>
            <p:cNvSpPr/>
            <p:nvPr/>
          </p:nvSpPr>
          <p:spPr>
            <a:xfrm>
              <a:off x="662040" y="1415159"/>
              <a:ext cx="0" cy="816841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7" name="直線コネクタ 6">
              <a:extLst>
                <a:ext uri="{FF2B5EF4-FFF2-40B4-BE49-F238E27FC236}">
                  <a16:creationId xmlns:a16="http://schemas.microsoft.com/office/drawing/2014/main" id="{1930D432-D3FA-2D03-530A-8AC0F04D1F1D}"/>
                </a:ext>
              </a:extLst>
            </p:cNvPr>
            <p:cNvSpPr/>
            <p:nvPr/>
          </p:nvSpPr>
          <p:spPr>
            <a:xfrm>
              <a:off x="153720" y="2232000"/>
              <a:ext cx="1062000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8" name="直線コネクタ 7">
              <a:extLst>
                <a:ext uri="{FF2B5EF4-FFF2-40B4-BE49-F238E27FC236}">
                  <a16:creationId xmlns:a16="http://schemas.microsoft.com/office/drawing/2014/main" id="{9F58482B-57DD-8C18-124C-5EDAEBDC0A1A}"/>
                </a:ext>
              </a:extLst>
            </p:cNvPr>
            <p:cNvSpPr/>
            <p:nvPr/>
          </p:nvSpPr>
          <p:spPr>
            <a:xfrm flipH="1">
              <a:off x="292680" y="1607400"/>
              <a:ext cx="369360" cy="6246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9" name="直線コネクタ 8">
              <a:extLst>
                <a:ext uri="{FF2B5EF4-FFF2-40B4-BE49-F238E27FC236}">
                  <a16:creationId xmlns:a16="http://schemas.microsoft.com/office/drawing/2014/main" id="{C759047A-9232-3D51-BD1B-4C37AEBF753D}"/>
                </a:ext>
              </a:extLst>
            </p:cNvPr>
            <p:cNvSpPr/>
            <p:nvPr/>
          </p:nvSpPr>
          <p:spPr>
            <a:xfrm>
              <a:off x="662040" y="1607400"/>
              <a:ext cx="369359" cy="62460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2" name="直線コネクタ 11">
              <a:extLst>
                <a:ext uri="{FF2B5EF4-FFF2-40B4-BE49-F238E27FC236}">
                  <a16:creationId xmlns:a16="http://schemas.microsoft.com/office/drawing/2014/main" id="{B100F14E-7B05-92B1-E575-548F8CD893E4}"/>
                </a:ext>
              </a:extLst>
            </p:cNvPr>
            <p:cNvSpPr/>
            <p:nvPr/>
          </p:nvSpPr>
          <p:spPr>
            <a:xfrm>
              <a:off x="662040" y="1415159"/>
              <a:ext cx="323280" cy="0"/>
            </a:xfrm>
            <a:prstGeom prst="line">
              <a:avLst/>
            </a:prstGeom>
            <a:ln>
              <a:head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1B1D286-F35A-EFF6-0952-CEB9593F883F}"/>
              </a:ext>
            </a:extLst>
          </p:cNvPr>
          <p:cNvSpPr txBox="1"/>
          <p:nvPr/>
        </p:nvSpPr>
        <p:spPr>
          <a:xfrm>
            <a:off x="908720" y="1285598"/>
            <a:ext cx="62068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100N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E6ADBC4-FC6E-16E5-8F45-C62E23BF5B48}"/>
              </a:ext>
            </a:extLst>
          </p:cNvPr>
          <p:cNvSpPr txBox="1"/>
          <p:nvPr/>
        </p:nvSpPr>
        <p:spPr>
          <a:xfrm>
            <a:off x="788054" y="1763281"/>
            <a:ext cx="51809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N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9238425-E96D-34E8-BFD9-6CFB4119C0F0}"/>
              </a:ext>
            </a:extLst>
          </p:cNvPr>
          <p:cNvSpPr txBox="1"/>
          <p:nvPr/>
        </p:nvSpPr>
        <p:spPr>
          <a:xfrm>
            <a:off x="40225" y="1763281"/>
            <a:ext cx="51809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en-US" altLang="ja-JP" sz="1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N</a:t>
            </a:r>
            <a:endParaRPr kumimoji="1" lang="ja-JP" altLang="en-US" sz="1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3205286-07D5-ACDB-B9CA-7DC8D3B2B14E}"/>
              </a:ext>
            </a:extLst>
          </p:cNvPr>
          <p:cNvGrpSpPr/>
          <p:nvPr/>
        </p:nvGrpSpPr>
        <p:grpSpPr>
          <a:xfrm>
            <a:off x="-48707" y="2272794"/>
            <a:ext cx="3620740" cy="2443779"/>
            <a:chOff x="-48707" y="2272794"/>
            <a:chExt cx="3620740" cy="2443779"/>
          </a:xfrm>
        </p:grpSpPr>
        <p:pic>
          <p:nvPicPr>
            <p:cNvPr id="37" name="図 36" descr="グラフ, 折れ線グラフ&#10;&#10;自動的に生成された説明">
              <a:extLst>
                <a:ext uri="{FF2B5EF4-FFF2-40B4-BE49-F238E27FC236}">
                  <a16:creationId xmlns:a16="http://schemas.microsoft.com/office/drawing/2014/main" id="{616EA4FD-F100-7865-672B-3B497B5A5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66" y="2272794"/>
              <a:ext cx="3240713" cy="2112158"/>
            </a:xfrm>
            <a:prstGeom prst="rect">
              <a:avLst/>
            </a:prstGeom>
          </p:spPr>
        </p:pic>
        <p:sp>
          <p:nvSpPr>
            <p:cNvPr id="15" name="直線コネクタ 14">
              <a:extLst>
                <a:ext uri="{FF2B5EF4-FFF2-40B4-BE49-F238E27FC236}">
                  <a16:creationId xmlns:a16="http://schemas.microsoft.com/office/drawing/2014/main" id="{96D38D56-6824-2DA2-E85C-A90ABC556F99}"/>
                </a:ext>
              </a:extLst>
            </p:cNvPr>
            <p:cNvSpPr/>
            <p:nvPr/>
          </p:nvSpPr>
          <p:spPr>
            <a:xfrm flipV="1">
              <a:off x="1963957" y="2663999"/>
              <a:ext cx="553163" cy="318230"/>
            </a:xfrm>
            <a:prstGeom prst="line">
              <a:avLst/>
            </a:prstGeom>
            <a:noFill/>
            <a:ln w="19080">
              <a:solidFill>
                <a:srgbClr val="3465A4"/>
              </a:solidFill>
              <a:prstDash val="solid"/>
            </a:ln>
          </p:spPr>
          <p:txBody>
            <a:bodyPr wrap="none" lIns="99360" tIns="54360" rIns="99360" bIns="5436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6" name="直線コネクタ 15">
              <a:extLst>
                <a:ext uri="{FF2B5EF4-FFF2-40B4-BE49-F238E27FC236}">
                  <a16:creationId xmlns:a16="http://schemas.microsoft.com/office/drawing/2014/main" id="{ADAFB37B-89CB-1B11-A2F4-508C35CF30DE}"/>
                </a:ext>
              </a:extLst>
            </p:cNvPr>
            <p:cNvSpPr/>
            <p:nvPr/>
          </p:nvSpPr>
          <p:spPr>
            <a:xfrm flipV="1">
              <a:off x="2085120" y="2879999"/>
              <a:ext cx="756000" cy="503129"/>
            </a:xfrm>
            <a:prstGeom prst="line">
              <a:avLst/>
            </a:prstGeom>
            <a:noFill/>
            <a:ln w="19080">
              <a:solidFill>
                <a:srgbClr val="ED4C05"/>
              </a:solidFill>
              <a:prstDash val="solid"/>
            </a:ln>
          </p:spPr>
          <p:txBody>
            <a:bodyPr wrap="none" lIns="99360" tIns="54360" rIns="99360" bIns="5436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15FF7D69-060C-5054-D196-63D835A1B517}"/>
                </a:ext>
              </a:extLst>
            </p:cNvPr>
            <p:cNvSpPr txBox="1"/>
            <p:nvPr/>
          </p:nvSpPr>
          <p:spPr>
            <a:xfrm>
              <a:off x="2057795" y="2318989"/>
              <a:ext cx="12314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solidFill>
                    <a:schemeClr val="accent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cable</a:t>
              </a:r>
              <a:r>
                <a:rPr lang="ja-JP" altLang="en-US" dirty="0">
                  <a:solidFill>
                    <a:schemeClr val="accent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要素</a:t>
              </a:r>
              <a:endParaRPr kumimoji="1" lang="ja-JP" altLang="en-US" dirty="0">
                <a:solidFill>
                  <a:schemeClr val="accent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18619CA-DE39-BFD0-0BA0-DC9E4F49BD53}"/>
                </a:ext>
              </a:extLst>
            </p:cNvPr>
            <p:cNvSpPr txBox="1"/>
            <p:nvPr/>
          </p:nvSpPr>
          <p:spPr>
            <a:xfrm>
              <a:off x="2464037" y="2612898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solidFill>
                    <a:srgbClr val="ED4C0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はり</a:t>
              </a:r>
              <a:r>
                <a:rPr kumimoji="1" lang="ja-JP" altLang="en-US" dirty="0">
                  <a:solidFill>
                    <a:srgbClr val="ED4C0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要素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ED5D5C8F-E0AF-AC51-CD6F-0B24E488C271}"/>
                </a:ext>
              </a:extLst>
            </p:cNvPr>
            <p:cNvSpPr txBox="1"/>
            <p:nvPr/>
          </p:nvSpPr>
          <p:spPr>
            <a:xfrm>
              <a:off x="-48707" y="2951999"/>
              <a:ext cx="461665" cy="92749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張力</a:t>
              </a:r>
              <a:r>
                <a:rPr kumimoji="1"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[N]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9177C196-1243-E36F-097C-22C3A8F40619}"/>
                </a:ext>
              </a:extLst>
            </p:cNvPr>
            <p:cNvSpPr txBox="1"/>
            <p:nvPr/>
          </p:nvSpPr>
          <p:spPr>
            <a:xfrm>
              <a:off x="1250233" y="4347241"/>
              <a:ext cx="963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</a:t>
              </a:r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[s]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A1EB977-7F32-890D-A1F4-67EEDD7A1CD7}"/>
              </a:ext>
            </a:extLst>
          </p:cNvPr>
          <p:cNvSpPr txBox="1"/>
          <p:nvPr/>
        </p:nvSpPr>
        <p:spPr>
          <a:xfrm>
            <a:off x="3751835" y="120439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幾何学非線形の考慮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71A0705-79DE-7105-4554-95F007686049}"/>
              </a:ext>
            </a:extLst>
          </p:cNvPr>
          <p:cNvSpPr/>
          <p:nvPr/>
        </p:nvSpPr>
        <p:spPr>
          <a:xfrm>
            <a:off x="3751835" y="120439"/>
            <a:ext cx="2492990" cy="3743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1296C1-2331-5671-1A2D-0C35EF23AA9F}"/>
              </a:ext>
            </a:extLst>
          </p:cNvPr>
          <p:cNvSpPr txBox="1"/>
          <p:nvPr/>
        </p:nvSpPr>
        <p:spPr>
          <a:xfrm>
            <a:off x="3813130" y="4481590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実験方法の再検討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ED8D39-2146-CFAE-9A39-F0431875678D}"/>
              </a:ext>
            </a:extLst>
          </p:cNvPr>
          <p:cNvSpPr txBox="1"/>
          <p:nvPr/>
        </p:nvSpPr>
        <p:spPr>
          <a:xfrm>
            <a:off x="3813130" y="49768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超音波カメラ</a:t>
            </a: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F4C41268-4A94-8E34-4C45-3449D03988BE}"/>
              </a:ext>
            </a:extLst>
          </p:cNvPr>
          <p:cNvSpPr/>
          <p:nvPr/>
        </p:nvSpPr>
        <p:spPr>
          <a:xfrm>
            <a:off x="5479150" y="4983624"/>
            <a:ext cx="765672" cy="3693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B4A286C-8432-1994-758A-C1A352C25C6C}"/>
              </a:ext>
            </a:extLst>
          </p:cNvPr>
          <p:cNvSpPr txBox="1"/>
          <p:nvPr/>
        </p:nvSpPr>
        <p:spPr>
          <a:xfrm>
            <a:off x="6271717" y="4976800"/>
            <a:ext cx="367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iphone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で撮影したものを画像解析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2253F7BF-BC4E-92F5-23A4-18797257C47F}"/>
              </a:ext>
            </a:extLst>
          </p:cNvPr>
          <p:cNvSpPr/>
          <p:nvPr/>
        </p:nvSpPr>
        <p:spPr>
          <a:xfrm>
            <a:off x="3813130" y="4436888"/>
            <a:ext cx="2236510" cy="40011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 descr="グラフ, 折れ線グラフ, ヒストグラム&#10;&#10;自動的に生成された説明">
            <a:extLst>
              <a:ext uri="{FF2B5EF4-FFF2-40B4-BE49-F238E27FC236}">
                <a16:creationId xmlns:a16="http://schemas.microsoft.com/office/drawing/2014/main" id="{F2D3CACA-A3A0-2BE2-75A1-C3ADC650F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8" y="1129324"/>
            <a:ext cx="4581928" cy="243078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A84853-AA4D-BDE3-D1FB-EFBA5503E32D}"/>
              </a:ext>
            </a:extLst>
          </p:cNvPr>
          <p:cNvSpPr txBox="1"/>
          <p:nvPr/>
        </p:nvSpPr>
        <p:spPr>
          <a:xfrm>
            <a:off x="179294" y="313764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再検討した実験と解析の比較</a:t>
            </a:r>
          </a:p>
        </p:txBody>
      </p:sp>
      <p:pic>
        <p:nvPicPr>
          <p:cNvPr id="6" name="図 5" descr="グラフ&#10;&#10;自動的に生成された説明">
            <a:extLst>
              <a:ext uri="{FF2B5EF4-FFF2-40B4-BE49-F238E27FC236}">
                <a16:creationId xmlns:a16="http://schemas.microsoft.com/office/drawing/2014/main" id="{7FDE2F0A-6658-95FE-FB57-32D3DA438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208" y="938462"/>
            <a:ext cx="3819616" cy="274501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53CE092-E5D0-B4D1-0EAD-312479115224}"/>
              </a:ext>
            </a:extLst>
          </p:cNvPr>
          <p:cNvSpPr txBox="1"/>
          <p:nvPr/>
        </p:nvSpPr>
        <p:spPr>
          <a:xfrm>
            <a:off x="2233702" y="3567956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[s]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7FF1C5-F6D6-B1AE-001A-34BC9004848C}"/>
              </a:ext>
            </a:extLst>
          </p:cNvPr>
          <p:cNvSpPr txBox="1"/>
          <p:nvPr/>
        </p:nvSpPr>
        <p:spPr>
          <a:xfrm>
            <a:off x="-51539" y="1640543"/>
            <a:ext cx="461665" cy="11984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[mm]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E5E2978-A91C-021F-F61F-606BEC37B640}"/>
              </a:ext>
            </a:extLst>
          </p:cNvPr>
          <p:cNvSpPr txBox="1"/>
          <p:nvPr/>
        </p:nvSpPr>
        <p:spPr>
          <a:xfrm>
            <a:off x="7047749" y="3683479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[s]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A118564-8648-E4AE-53B5-43C0C9DEA2FC}"/>
              </a:ext>
            </a:extLst>
          </p:cNvPr>
          <p:cNvSpPr txBox="1"/>
          <p:nvPr/>
        </p:nvSpPr>
        <p:spPr>
          <a:xfrm>
            <a:off x="5033615" y="1784279"/>
            <a:ext cx="461665" cy="9274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張力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8EC1270-5622-FBD9-B60C-F8F69E3F1DD2}"/>
              </a:ext>
            </a:extLst>
          </p:cNvPr>
          <p:cNvCxnSpPr/>
          <p:nvPr/>
        </p:nvCxnSpPr>
        <p:spPr>
          <a:xfrm flipV="1">
            <a:off x="1362635" y="1129557"/>
            <a:ext cx="871067" cy="555811"/>
          </a:xfrm>
          <a:prstGeom prst="line">
            <a:avLst/>
          </a:prstGeom>
          <a:ln>
            <a:solidFill>
              <a:srgbClr val="ED4C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78E05FB-B31D-53A2-BEDE-780F5D7D7635}"/>
              </a:ext>
            </a:extLst>
          </p:cNvPr>
          <p:cNvSpPr txBox="1"/>
          <p:nvPr/>
        </p:nvSpPr>
        <p:spPr>
          <a:xfrm>
            <a:off x="2233702" y="907789"/>
            <a:ext cx="1970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  <a:r>
              <a:rPr lang="en-US" altLang="ja-JP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-cable</a:t>
            </a:r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要素</a:t>
            </a:r>
            <a:endParaRPr kumimoji="1" lang="ja-JP" altLang="en-US" sz="20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A61B9CEC-5405-81F8-9976-904879903423}"/>
              </a:ext>
            </a:extLst>
          </p:cNvPr>
          <p:cNvCxnSpPr/>
          <p:nvPr/>
        </p:nvCxnSpPr>
        <p:spPr>
          <a:xfrm flipV="1">
            <a:off x="2402541" y="1622616"/>
            <a:ext cx="448235" cy="3051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EA6FC7E-995C-2F17-979E-A1CE1F2F6E43}"/>
              </a:ext>
            </a:extLst>
          </p:cNvPr>
          <p:cNvSpPr txBox="1"/>
          <p:nvPr/>
        </p:nvSpPr>
        <p:spPr>
          <a:xfrm>
            <a:off x="2753394" y="132682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実験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FF8EE1F-AF1C-53DC-2C35-563F48273F63}"/>
              </a:ext>
            </a:extLst>
          </p:cNvPr>
          <p:cNvCxnSpPr>
            <a:cxnSpLocks/>
          </p:cNvCxnSpPr>
          <p:nvPr/>
        </p:nvCxnSpPr>
        <p:spPr>
          <a:xfrm flipV="1">
            <a:off x="6438634" y="1059358"/>
            <a:ext cx="435534" cy="614699"/>
          </a:xfrm>
          <a:prstGeom prst="line">
            <a:avLst/>
          </a:prstGeom>
          <a:ln>
            <a:solidFill>
              <a:srgbClr val="ED4C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3D20135-35C6-E901-A745-99F3FA33C7E9}"/>
              </a:ext>
            </a:extLst>
          </p:cNvPr>
          <p:cNvSpPr txBox="1"/>
          <p:nvPr/>
        </p:nvSpPr>
        <p:spPr>
          <a:xfrm>
            <a:off x="6086049" y="729214"/>
            <a:ext cx="1970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  <a:r>
              <a:rPr lang="en-US" altLang="ja-JP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-cable</a:t>
            </a:r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要素</a:t>
            </a:r>
            <a:endParaRPr kumimoji="1" lang="ja-JP" altLang="en-US" sz="20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77523506-B353-775E-D9FE-2E2A751869D0}"/>
              </a:ext>
            </a:extLst>
          </p:cNvPr>
          <p:cNvCxnSpPr>
            <a:cxnSpLocks/>
          </p:cNvCxnSpPr>
          <p:nvPr/>
        </p:nvCxnSpPr>
        <p:spPr>
          <a:xfrm flipV="1">
            <a:off x="7279016" y="1326777"/>
            <a:ext cx="240176" cy="3677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6170174-B456-6003-E15D-36F1E815F0B9}"/>
              </a:ext>
            </a:extLst>
          </p:cNvPr>
          <p:cNvSpPr txBox="1"/>
          <p:nvPr/>
        </p:nvSpPr>
        <p:spPr>
          <a:xfrm>
            <a:off x="7284384" y="105039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実験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7F4CDD8-BFFE-CEB7-C0E9-6CAA7B5506C9}"/>
              </a:ext>
            </a:extLst>
          </p:cNvPr>
          <p:cNvCxnSpPr/>
          <p:nvPr/>
        </p:nvCxnSpPr>
        <p:spPr>
          <a:xfrm flipV="1">
            <a:off x="7948645" y="1353672"/>
            <a:ext cx="227167" cy="45750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BFFC1A8-238F-2B87-6165-5DF69A68BB0E}"/>
              </a:ext>
            </a:extLst>
          </p:cNvPr>
          <p:cNvSpPr txBox="1"/>
          <p:nvPr/>
        </p:nvSpPr>
        <p:spPr>
          <a:xfrm>
            <a:off x="7878452" y="1043950"/>
            <a:ext cx="1835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  <a:r>
              <a:rPr kumimoji="1" lang="en-US" altLang="ja-JP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lang="ja-JP" altLang="en-US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はり</a:t>
            </a:r>
            <a:r>
              <a:rPr kumimoji="1" lang="ja-JP" altLang="en-US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要素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AD39095-2397-EA4C-9A39-FD82F359BA9D}"/>
              </a:ext>
            </a:extLst>
          </p:cNvPr>
          <p:cNvSpPr/>
          <p:nvPr/>
        </p:nvSpPr>
        <p:spPr>
          <a:xfrm>
            <a:off x="179292" y="233082"/>
            <a:ext cx="3518914" cy="4961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DB2F57-8A9C-5247-8026-7FB8E1CAEDF0}"/>
              </a:ext>
            </a:extLst>
          </p:cNvPr>
          <p:cNvSpPr txBox="1"/>
          <p:nvPr/>
        </p:nvSpPr>
        <p:spPr>
          <a:xfrm>
            <a:off x="3197427" y="4174943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挙動再現が</a:t>
            </a:r>
            <a:r>
              <a:rPr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可能</a:t>
            </a: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になった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A09431A-DD95-0A02-3EB7-7A1BBA7EA2FF}"/>
              </a:ext>
            </a:extLst>
          </p:cNvPr>
          <p:cNvSpPr txBox="1"/>
          <p:nvPr/>
        </p:nvSpPr>
        <p:spPr>
          <a:xfrm>
            <a:off x="2715564" y="4726651"/>
            <a:ext cx="4801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ケーブルに圧縮が作用しなくなったこと</a:t>
            </a:r>
            <a:endParaRPr kumimoji="1"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幾何学非線形を考慮したこと</a:t>
            </a:r>
            <a:endPara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8178334-336B-9F6B-66F5-FA8CF679EB59}"/>
              </a:ext>
            </a:extLst>
          </p:cNvPr>
          <p:cNvSpPr txBox="1"/>
          <p:nvPr/>
        </p:nvSpPr>
        <p:spPr>
          <a:xfrm>
            <a:off x="3459000" y="1326829"/>
            <a:ext cx="1835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解析</a:t>
            </a:r>
            <a:r>
              <a:rPr kumimoji="1" lang="en-US" altLang="ja-JP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lang="ja-JP" altLang="en-US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はり</a:t>
            </a:r>
            <a:r>
              <a:rPr kumimoji="1" lang="ja-JP" altLang="en-US" sz="20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要素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1FB3F0B-C03C-CCBF-96EF-75E5FEB11B71}"/>
              </a:ext>
            </a:extLst>
          </p:cNvPr>
          <p:cNvCxnSpPr>
            <a:cxnSpLocks/>
          </p:cNvCxnSpPr>
          <p:nvPr/>
        </p:nvCxnSpPr>
        <p:spPr>
          <a:xfrm flipV="1">
            <a:off x="3720244" y="1668966"/>
            <a:ext cx="277364" cy="29562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503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グラフ, 折れ線グラフ&#10;&#10;自動的に生成された説明">
            <a:extLst>
              <a:ext uri="{FF2B5EF4-FFF2-40B4-BE49-F238E27FC236}">
                <a16:creationId xmlns:a16="http://schemas.microsoft.com/office/drawing/2014/main" id="{0942B753-4215-E504-36E5-7B5EE715B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725" y="3064969"/>
            <a:ext cx="4281111" cy="2387976"/>
          </a:xfrm>
          <a:prstGeom prst="rect">
            <a:avLst/>
          </a:prstGeom>
        </p:spPr>
      </p:pic>
      <p:pic>
        <p:nvPicPr>
          <p:cNvPr id="10" name="図 9" descr="グラフ, 折れ線グラフ&#10;&#10;自動的に生成された説明">
            <a:extLst>
              <a:ext uri="{FF2B5EF4-FFF2-40B4-BE49-F238E27FC236}">
                <a16:creationId xmlns:a16="http://schemas.microsoft.com/office/drawing/2014/main" id="{3907481B-59E4-E12C-2884-251BD7F9C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005" y="124306"/>
            <a:ext cx="4503672" cy="2564038"/>
          </a:xfrm>
          <a:prstGeom prst="rect">
            <a:avLst/>
          </a:prstGeom>
        </p:spPr>
      </p:pic>
      <p:pic>
        <p:nvPicPr>
          <p:cNvPr id="8" name="図 7" descr="グラフ, 折れ線グラフ&#10;&#10;自動的に生成された説明">
            <a:extLst>
              <a:ext uri="{FF2B5EF4-FFF2-40B4-BE49-F238E27FC236}">
                <a16:creationId xmlns:a16="http://schemas.microsoft.com/office/drawing/2014/main" id="{1CBB210B-4658-1551-C887-1A33DAB5D1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10" y="3044203"/>
            <a:ext cx="4176095" cy="2405778"/>
          </a:xfrm>
          <a:prstGeom prst="rect">
            <a:avLst/>
          </a:prstGeom>
        </p:spPr>
      </p:pic>
      <p:pic>
        <p:nvPicPr>
          <p:cNvPr id="6" name="図 5" descr="グラフ, 折れ線グラフ&#10;&#10;自動的に生成された説明">
            <a:extLst>
              <a:ext uri="{FF2B5EF4-FFF2-40B4-BE49-F238E27FC236}">
                <a16:creationId xmlns:a16="http://schemas.microsoft.com/office/drawing/2014/main" id="{49AF23E3-47A4-8959-584E-6B636B5B6B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75" y="589471"/>
            <a:ext cx="3411910" cy="2396146"/>
          </a:xfrm>
          <a:prstGeom prst="rect">
            <a:avLst/>
          </a:prstGeom>
        </p:spPr>
      </p:pic>
      <p:sp>
        <p:nvSpPr>
          <p:cNvPr id="23" name="直線コネクタ 22">
            <a:extLst>
              <a:ext uri="{FF2B5EF4-FFF2-40B4-BE49-F238E27FC236}">
                <a16:creationId xmlns:a16="http://schemas.microsoft.com/office/drawing/2014/main" id="{6FF6C277-3BA2-DD2B-12BF-9DA0C1798D95}"/>
              </a:ext>
            </a:extLst>
          </p:cNvPr>
          <p:cNvSpPr/>
          <p:nvPr/>
        </p:nvSpPr>
        <p:spPr>
          <a:xfrm>
            <a:off x="3311999" y="720000"/>
            <a:ext cx="504001" cy="180000"/>
          </a:xfrm>
          <a:prstGeom prst="line">
            <a:avLst/>
          </a:prstGeom>
          <a:noFill/>
          <a:ln w="19050">
            <a:solidFill>
              <a:srgbClr val="FF4000"/>
            </a:solidFill>
            <a:prstDash val="solid"/>
          </a:ln>
        </p:spPr>
        <p:txBody>
          <a:bodyPr wrap="none" lIns="96120" tIns="51120" rIns="96120" bIns="5112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sp>
        <p:nvSpPr>
          <p:cNvPr id="24" name="直線コネクタ 23">
            <a:extLst>
              <a:ext uri="{FF2B5EF4-FFF2-40B4-BE49-F238E27FC236}">
                <a16:creationId xmlns:a16="http://schemas.microsoft.com/office/drawing/2014/main" id="{4291045C-817E-2BD2-F0BE-A71AE4DA2792}"/>
              </a:ext>
            </a:extLst>
          </p:cNvPr>
          <p:cNvSpPr/>
          <p:nvPr/>
        </p:nvSpPr>
        <p:spPr>
          <a:xfrm>
            <a:off x="2951999" y="1007999"/>
            <a:ext cx="360000" cy="223201"/>
          </a:xfrm>
          <a:prstGeom prst="line">
            <a:avLst/>
          </a:prstGeom>
          <a:noFill/>
          <a:ln w="19050">
            <a:solidFill>
              <a:srgbClr val="3465A4"/>
            </a:solidFill>
            <a:prstDash val="solid"/>
          </a:ln>
        </p:spPr>
        <p:txBody>
          <a:bodyPr wrap="none" lIns="96120" tIns="51120" rIns="96120" bIns="51120" anchor="ctr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JP" pitchFamily="2"/>
              <a:cs typeface="TakaoPGothic" pitchFamily="2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C33D02BC-9B7C-DB5B-E187-045E27D2FF93}"/>
              </a:ext>
            </a:extLst>
          </p:cNvPr>
          <p:cNvGrpSpPr/>
          <p:nvPr/>
        </p:nvGrpSpPr>
        <p:grpSpPr>
          <a:xfrm>
            <a:off x="900993" y="3393890"/>
            <a:ext cx="1027808" cy="925889"/>
            <a:chOff x="1080720" y="3238200"/>
            <a:chExt cx="862920" cy="732240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6A4DB187-F6F7-E7F8-AAC0-FE18FEA5DD99}"/>
                </a:ext>
              </a:extLst>
            </p:cNvPr>
            <p:cNvGrpSpPr/>
            <p:nvPr/>
          </p:nvGrpSpPr>
          <p:grpSpPr>
            <a:xfrm>
              <a:off x="1080720" y="3238200"/>
              <a:ext cx="862920" cy="732240"/>
              <a:chOff x="1080720" y="3238200"/>
              <a:chExt cx="862920" cy="732240"/>
            </a:xfrm>
          </p:grpSpPr>
          <p:sp>
            <p:nvSpPr>
              <p:cNvPr id="27" name="直線コネクタ 26">
                <a:extLst>
                  <a:ext uri="{FF2B5EF4-FFF2-40B4-BE49-F238E27FC236}">
                    <a16:creationId xmlns:a16="http://schemas.microsoft.com/office/drawing/2014/main" id="{D25916AE-FE45-2AB2-4413-89F7B28C6210}"/>
                  </a:ext>
                </a:extLst>
              </p:cNvPr>
              <p:cNvSpPr/>
              <p:nvPr/>
            </p:nvSpPr>
            <p:spPr>
              <a:xfrm>
                <a:off x="1477439" y="3238200"/>
                <a:ext cx="0" cy="73224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28" name="直線コネクタ 27">
                <a:extLst>
                  <a:ext uri="{FF2B5EF4-FFF2-40B4-BE49-F238E27FC236}">
                    <a16:creationId xmlns:a16="http://schemas.microsoft.com/office/drawing/2014/main" id="{AE6CA083-D3C9-143F-72BD-D329D39EC1EE}"/>
                  </a:ext>
                </a:extLst>
              </p:cNvPr>
              <p:cNvSpPr/>
              <p:nvPr/>
            </p:nvSpPr>
            <p:spPr>
              <a:xfrm>
                <a:off x="1080720" y="3970440"/>
                <a:ext cx="862920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29" name="直線コネクタ 28">
                <a:extLst>
                  <a:ext uri="{FF2B5EF4-FFF2-40B4-BE49-F238E27FC236}">
                    <a16:creationId xmlns:a16="http://schemas.microsoft.com/office/drawing/2014/main" id="{4FFBC4F8-CB20-4923-93F5-F73C6870234D}"/>
                  </a:ext>
                </a:extLst>
              </p:cNvPr>
              <p:cNvSpPr/>
              <p:nvPr/>
            </p:nvSpPr>
            <p:spPr>
              <a:xfrm>
                <a:off x="1477439" y="3304440"/>
                <a:ext cx="432721" cy="6660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30" name="直線コネクタ 29">
                <a:extLst>
                  <a:ext uri="{FF2B5EF4-FFF2-40B4-BE49-F238E27FC236}">
                    <a16:creationId xmlns:a16="http://schemas.microsoft.com/office/drawing/2014/main" id="{FC5D57D2-7D72-8BA2-EFD8-9206081F9310}"/>
                  </a:ext>
                </a:extLst>
              </p:cNvPr>
              <p:cNvSpPr/>
              <p:nvPr/>
            </p:nvSpPr>
            <p:spPr>
              <a:xfrm>
                <a:off x="1477439" y="3437640"/>
                <a:ext cx="327961" cy="532439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31" name="直線コネクタ 30">
                <a:extLst>
                  <a:ext uri="{FF2B5EF4-FFF2-40B4-BE49-F238E27FC236}">
                    <a16:creationId xmlns:a16="http://schemas.microsoft.com/office/drawing/2014/main" id="{78C97B91-349F-3824-1042-8DA182A42246}"/>
                  </a:ext>
                </a:extLst>
              </p:cNvPr>
              <p:cNvSpPr/>
              <p:nvPr/>
            </p:nvSpPr>
            <p:spPr>
              <a:xfrm flipH="1">
                <a:off x="1166760" y="3437640"/>
                <a:ext cx="310679" cy="532439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F78F89CB-DAE6-8D10-8C94-ABE8FC63D322}"/>
              </a:ext>
            </a:extLst>
          </p:cNvPr>
          <p:cNvGrpSpPr/>
          <p:nvPr/>
        </p:nvGrpSpPr>
        <p:grpSpPr>
          <a:xfrm>
            <a:off x="5721247" y="3417630"/>
            <a:ext cx="1584000" cy="1112040"/>
            <a:chOff x="5688000" y="3207960"/>
            <a:chExt cx="1584000" cy="1112040"/>
          </a:xfrm>
        </p:grpSpPr>
        <p:grpSp>
          <p:nvGrpSpPr>
            <p:cNvPr id="62" name="グループ化 61">
              <a:extLst>
                <a:ext uri="{FF2B5EF4-FFF2-40B4-BE49-F238E27FC236}">
                  <a16:creationId xmlns:a16="http://schemas.microsoft.com/office/drawing/2014/main" id="{23B0B2C5-1C8D-12E2-8982-237B9CBCA183}"/>
                </a:ext>
              </a:extLst>
            </p:cNvPr>
            <p:cNvGrpSpPr/>
            <p:nvPr/>
          </p:nvGrpSpPr>
          <p:grpSpPr>
            <a:xfrm>
              <a:off x="5688000" y="3207960"/>
              <a:ext cx="1584000" cy="1112040"/>
              <a:chOff x="5688000" y="3207960"/>
              <a:chExt cx="1584000" cy="1112040"/>
            </a:xfrm>
          </p:grpSpPr>
          <p:sp>
            <p:nvSpPr>
              <p:cNvPr id="63" name="直線コネクタ 62">
                <a:extLst>
                  <a:ext uri="{FF2B5EF4-FFF2-40B4-BE49-F238E27FC236}">
                    <a16:creationId xmlns:a16="http://schemas.microsoft.com/office/drawing/2014/main" id="{E58D9A59-7244-DC1B-F235-DE274DF8B7B8}"/>
                  </a:ext>
                </a:extLst>
              </p:cNvPr>
              <p:cNvSpPr/>
              <p:nvPr/>
            </p:nvSpPr>
            <p:spPr>
              <a:xfrm>
                <a:off x="6416640" y="3207960"/>
                <a:ext cx="0" cy="111204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64" name="直線コネクタ 63">
                <a:extLst>
                  <a:ext uri="{FF2B5EF4-FFF2-40B4-BE49-F238E27FC236}">
                    <a16:creationId xmlns:a16="http://schemas.microsoft.com/office/drawing/2014/main" id="{3A98F4BD-EFC2-F4F6-3818-B55B2382DE20}"/>
                  </a:ext>
                </a:extLst>
              </p:cNvPr>
              <p:cNvSpPr/>
              <p:nvPr/>
            </p:nvSpPr>
            <p:spPr>
              <a:xfrm>
                <a:off x="5688000" y="4320000"/>
                <a:ext cx="1584000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65" name="直線コネクタ 64">
                <a:extLst>
                  <a:ext uri="{FF2B5EF4-FFF2-40B4-BE49-F238E27FC236}">
                    <a16:creationId xmlns:a16="http://schemas.microsoft.com/office/drawing/2014/main" id="{AB601321-A811-AC3A-9587-DB4355D5EE1D}"/>
                  </a:ext>
                </a:extLst>
              </p:cNvPr>
              <p:cNvSpPr/>
              <p:nvPr/>
            </p:nvSpPr>
            <p:spPr>
              <a:xfrm>
                <a:off x="6416640" y="3309120"/>
                <a:ext cx="783360" cy="10108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66" name="直線コネクタ 65">
                <a:extLst>
                  <a:ext uri="{FF2B5EF4-FFF2-40B4-BE49-F238E27FC236}">
                    <a16:creationId xmlns:a16="http://schemas.microsoft.com/office/drawing/2014/main" id="{43F5F6CE-F846-5B7B-FF32-EF0072FE0BAA}"/>
                  </a:ext>
                </a:extLst>
              </p:cNvPr>
              <p:cNvSpPr/>
              <p:nvPr/>
            </p:nvSpPr>
            <p:spPr>
              <a:xfrm>
                <a:off x="6416640" y="3511440"/>
                <a:ext cx="601919" cy="80856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67" name="直線コネクタ 66">
                <a:extLst>
                  <a:ext uri="{FF2B5EF4-FFF2-40B4-BE49-F238E27FC236}">
                    <a16:creationId xmlns:a16="http://schemas.microsoft.com/office/drawing/2014/main" id="{447CCED0-2943-572C-E3B8-64C1B618FD8F}"/>
                  </a:ext>
                </a:extLst>
              </p:cNvPr>
              <p:cNvSpPr/>
              <p:nvPr/>
            </p:nvSpPr>
            <p:spPr>
              <a:xfrm>
                <a:off x="6416640" y="3713400"/>
                <a:ext cx="443520" cy="6066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68" name="直線コネクタ 67">
                <a:extLst>
                  <a:ext uri="{FF2B5EF4-FFF2-40B4-BE49-F238E27FC236}">
                    <a16:creationId xmlns:a16="http://schemas.microsoft.com/office/drawing/2014/main" id="{C58FC519-0D93-1EF0-831F-9CE84E2653A7}"/>
                  </a:ext>
                </a:extLst>
              </p:cNvPr>
              <p:cNvSpPr/>
              <p:nvPr/>
            </p:nvSpPr>
            <p:spPr>
              <a:xfrm>
                <a:off x="6416640" y="3915720"/>
                <a:ext cx="285120" cy="4042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69" name="直線コネクタ 68">
                <a:extLst>
                  <a:ext uri="{FF2B5EF4-FFF2-40B4-BE49-F238E27FC236}">
                    <a16:creationId xmlns:a16="http://schemas.microsoft.com/office/drawing/2014/main" id="{782CCD36-E819-496F-7DE1-96E6E895D850}"/>
                  </a:ext>
                </a:extLst>
              </p:cNvPr>
              <p:cNvSpPr/>
              <p:nvPr/>
            </p:nvSpPr>
            <p:spPr>
              <a:xfrm flipH="1">
                <a:off x="5846399" y="3511440"/>
                <a:ext cx="570241" cy="80856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0" name="直線コネクタ 69">
                <a:extLst>
                  <a:ext uri="{FF2B5EF4-FFF2-40B4-BE49-F238E27FC236}">
                    <a16:creationId xmlns:a16="http://schemas.microsoft.com/office/drawing/2014/main" id="{84EB9D3A-9DFE-A6F3-D424-E9EECB0E8194}"/>
                  </a:ext>
                </a:extLst>
              </p:cNvPr>
              <p:cNvSpPr/>
              <p:nvPr/>
            </p:nvSpPr>
            <p:spPr>
              <a:xfrm flipH="1">
                <a:off x="6004800" y="3713400"/>
                <a:ext cx="411840" cy="6066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71" name="直線コネクタ 70">
                <a:extLst>
                  <a:ext uri="{FF2B5EF4-FFF2-40B4-BE49-F238E27FC236}">
                    <a16:creationId xmlns:a16="http://schemas.microsoft.com/office/drawing/2014/main" id="{FDF3C56E-A04E-E1A9-D1BA-4E8F1A5ABDCB}"/>
                  </a:ext>
                </a:extLst>
              </p:cNvPr>
              <p:cNvSpPr/>
              <p:nvPr/>
            </p:nvSpPr>
            <p:spPr>
              <a:xfrm flipH="1">
                <a:off x="6163200" y="3915720"/>
                <a:ext cx="253440" cy="4042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8E6A4B4D-99E6-6BCF-5F0D-6F1A52749A25}"/>
              </a:ext>
            </a:extLst>
          </p:cNvPr>
          <p:cNvGrpSpPr/>
          <p:nvPr/>
        </p:nvGrpSpPr>
        <p:grpSpPr>
          <a:xfrm>
            <a:off x="5625755" y="595308"/>
            <a:ext cx="1339199" cy="983880"/>
            <a:chOff x="5832000" y="344160"/>
            <a:chExt cx="1339199" cy="983880"/>
          </a:xfrm>
        </p:grpSpPr>
        <p:grpSp>
          <p:nvGrpSpPr>
            <p:cNvPr id="97" name="グループ化 96">
              <a:extLst>
                <a:ext uri="{FF2B5EF4-FFF2-40B4-BE49-F238E27FC236}">
                  <a16:creationId xmlns:a16="http://schemas.microsoft.com/office/drawing/2014/main" id="{65A5BF7A-B1DF-60E2-0694-F2FB0DE4D36D}"/>
                </a:ext>
              </a:extLst>
            </p:cNvPr>
            <p:cNvGrpSpPr/>
            <p:nvPr/>
          </p:nvGrpSpPr>
          <p:grpSpPr>
            <a:xfrm>
              <a:off x="5832000" y="344160"/>
              <a:ext cx="1339199" cy="983880"/>
              <a:chOff x="5832000" y="344160"/>
              <a:chExt cx="1339199" cy="983880"/>
            </a:xfrm>
          </p:grpSpPr>
          <p:sp>
            <p:nvSpPr>
              <p:cNvPr id="98" name="直線コネクタ 97">
                <a:extLst>
                  <a:ext uri="{FF2B5EF4-FFF2-40B4-BE49-F238E27FC236}">
                    <a16:creationId xmlns:a16="http://schemas.microsoft.com/office/drawing/2014/main" id="{C38B92FA-4175-FF1B-4D58-285B89DE3533}"/>
                  </a:ext>
                </a:extLst>
              </p:cNvPr>
              <p:cNvSpPr/>
              <p:nvPr/>
            </p:nvSpPr>
            <p:spPr>
              <a:xfrm>
                <a:off x="6447960" y="344160"/>
                <a:ext cx="0" cy="98388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99" name="直線コネクタ 98">
                <a:extLst>
                  <a:ext uri="{FF2B5EF4-FFF2-40B4-BE49-F238E27FC236}">
                    <a16:creationId xmlns:a16="http://schemas.microsoft.com/office/drawing/2014/main" id="{2DCB0292-D408-35E0-FF5C-04B21A604EE1}"/>
                  </a:ext>
                </a:extLst>
              </p:cNvPr>
              <p:cNvSpPr/>
              <p:nvPr/>
            </p:nvSpPr>
            <p:spPr>
              <a:xfrm>
                <a:off x="5832000" y="1327680"/>
                <a:ext cx="1339199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00" name="直線コネクタ 99">
                <a:extLst>
                  <a:ext uri="{FF2B5EF4-FFF2-40B4-BE49-F238E27FC236}">
                    <a16:creationId xmlns:a16="http://schemas.microsoft.com/office/drawing/2014/main" id="{981C82FE-7700-067B-AF26-BD556E4DC0D7}"/>
                  </a:ext>
                </a:extLst>
              </p:cNvPr>
              <p:cNvSpPr/>
              <p:nvPr/>
            </p:nvSpPr>
            <p:spPr>
              <a:xfrm>
                <a:off x="6447960" y="433440"/>
                <a:ext cx="664920" cy="8946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01" name="直線コネクタ 100">
                <a:extLst>
                  <a:ext uri="{FF2B5EF4-FFF2-40B4-BE49-F238E27FC236}">
                    <a16:creationId xmlns:a16="http://schemas.microsoft.com/office/drawing/2014/main" id="{B2A9192C-7503-6A0B-6A13-C1A21B021B85}"/>
                  </a:ext>
                </a:extLst>
              </p:cNvPr>
              <p:cNvSpPr/>
              <p:nvPr/>
            </p:nvSpPr>
            <p:spPr>
              <a:xfrm>
                <a:off x="6447960" y="612360"/>
                <a:ext cx="509040" cy="71532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02" name="直線コネクタ 101">
                <a:extLst>
                  <a:ext uri="{FF2B5EF4-FFF2-40B4-BE49-F238E27FC236}">
                    <a16:creationId xmlns:a16="http://schemas.microsoft.com/office/drawing/2014/main" id="{1108044E-BB16-3A43-CCF6-8BDEFE2B5054}"/>
                  </a:ext>
                </a:extLst>
              </p:cNvPr>
              <p:cNvSpPr/>
              <p:nvPr/>
            </p:nvSpPr>
            <p:spPr>
              <a:xfrm>
                <a:off x="6447960" y="791280"/>
                <a:ext cx="375120" cy="53676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03" name="直線コネクタ 102">
                <a:extLst>
                  <a:ext uri="{FF2B5EF4-FFF2-40B4-BE49-F238E27FC236}">
                    <a16:creationId xmlns:a16="http://schemas.microsoft.com/office/drawing/2014/main" id="{EBCE09B8-F252-00F5-DF47-6EA27FABD901}"/>
                  </a:ext>
                </a:extLst>
              </p:cNvPr>
              <p:cNvSpPr/>
              <p:nvPr/>
            </p:nvSpPr>
            <p:spPr>
              <a:xfrm flipH="1">
                <a:off x="5965920" y="612360"/>
                <a:ext cx="482040" cy="71532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04" name="直線コネクタ 103">
                <a:extLst>
                  <a:ext uri="{FF2B5EF4-FFF2-40B4-BE49-F238E27FC236}">
                    <a16:creationId xmlns:a16="http://schemas.microsoft.com/office/drawing/2014/main" id="{14B80D8C-3D77-82AE-B894-C6D0541DBB86}"/>
                  </a:ext>
                </a:extLst>
              </p:cNvPr>
              <p:cNvSpPr/>
              <p:nvPr/>
            </p:nvSpPr>
            <p:spPr>
              <a:xfrm flipH="1">
                <a:off x="6099840" y="791280"/>
                <a:ext cx="348120" cy="53676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1FA6345F-65E5-2E7D-9B86-592BB71FB4F0}"/>
              </a:ext>
            </a:extLst>
          </p:cNvPr>
          <p:cNvGrpSpPr/>
          <p:nvPr/>
        </p:nvGrpSpPr>
        <p:grpSpPr>
          <a:xfrm>
            <a:off x="906120" y="942736"/>
            <a:ext cx="1029599" cy="839880"/>
            <a:chOff x="986400" y="780480"/>
            <a:chExt cx="1029599" cy="839880"/>
          </a:xfrm>
        </p:grpSpPr>
        <p:sp>
          <p:nvSpPr>
            <p:cNvPr id="131" name="直線コネクタ 130">
              <a:extLst>
                <a:ext uri="{FF2B5EF4-FFF2-40B4-BE49-F238E27FC236}">
                  <a16:creationId xmlns:a16="http://schemas.microsoft.com/office/drawing/2014/main" id="{9E55C913-AD1C-9AD3-7F9B-0E512476CF5A}"/>
                </a:ext>
              </a:extLst>
            </p:cNvPr>
            <p:cNvSpPr/>
            <p:nvPr/>
          </p:nvSpPr>
          <p:spPr>
            <a:xfrm>
              <a:off x="1392840" y="780480"/>
              <a:ext cx="0" cy="83988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lIns="90000" tIns="45000" rIns="90000" bIns="4500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32" name="直線コネクタ 131">
              <a:extLst>
                <a:ext uri="{FF2B5EF4-FFF2-40B4-BE49-F238E27FC236}">
                  <a16:creationId xmlns:a16="http://schemas.microsoft.com/office/drawing/2014/main" id="{F849A4AC-6D12-E018-2954-2E37389587D0}"/>
                </a:ext>
              </a:extLst>
            </p:cNvPr>
            <p:cNvSpPr/>
            <p:nvPr/>
          </p:nvSpPr>
          <p:spPr>
            <a:xfrm>
              <a:off x="986400" y="1620000"/>
              <a:ext cx="1029599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lIns="90000" tIns="45000" rIns="90000" bIns="4500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133" name="直線コネクタ 132">
              <a:extLst>
                <a:ext uri="{FF2B5EF4-FFF2-40B4-BE49-F238E27FC236}">
                  <a16:creationId xmlns:a16="http://schemas.microsoft.com/office/drawing/2014/main" id="{3DEE7033-76BF-B8DB-2ABE-761CAEB1429D}"/>
                </a:ext>
              </a:extLst>
            </p:cNvPr>
            <p:cNvSpPr/>
            <p:nvPr/>
          </p:nvSpPr>
          <p:spPr>
            <a:xfrm>
              <a:off x="1392840" y="856439"/>
              <a:ext cx="572760" cy="763561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lIns="90000" tIns="45000" rIns="90000" bIns="4500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</p:grpSp>
      <p:grpSp>
        <p:nvGrpSpPr>
          <p:cNvPr id="137" name="グループ化 136">
            <a:extLst>
              <a:ext uri="{FF2B5EF4-FFF2-40B4-BE49-F238E27FC236}">
                <a16:creationId xmlns:a16="http://schemas.microsoft.com/office/drawing/2014/main" id="{DAC9C3B7-9132-A75F-D10E-5F023F4D278A}"/>
              </a:ext>
            </a:extLst>
          </p:cNvPr>
          <p:cNvGrpSpPr/>
          <p:nvPr/>
        </p:nvGrpSpPr>
        <p:grpSpPr>
          <a:xfrm>
            <a:off x="62755" y="84097"/>
            <a:ext cx="2801911" cy="510139"/>
            <a:chOff x="286061" y="145269"/>
            <a:chExt cx="2515850" cy="445562"/>
          </a:xfrm>
        </p:grpSpPr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44533466-BDD3-17E4-B227-59CB5ED26538}"/>
                </a:ext>
              </a:extLst>
            </p:cNvPr>
            <p:cNvSpPr txBox="1"/>
            <p:nvPr/>
          </p:nvSpPr>
          <p:spPr>
            <a:xfrm>
              <a:off x="308921" y="190721"/>
              <a:ext cx="24929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線形と非線形の比較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6" name="四角形: 角を丸くする 135">
              <a:extLst>
                <a:ext uri="{FF2B5EF4-FFF2-40B4-BE49-F238E27FC236}">
                  <a16:creationId xmlns:a16="http://schemas.microsoft.com/office/drawing/2014/main" id="{53C9192D-A22B-B1DA-68C7-4CD73FF262F1}"/>
                </a:ext>
              </a:extLst>
            </p:cNvPr>
            <p:cNvSpPr/>
            <p:nvPr/>
          </p:nvSpPr>
          <p:spPr>
            <a:xfrm>
              <a:off x="286061" y="145269"/>
              <a:ext cx="2245819" cy="394905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7E78341C-B60B-3F5C-2359-28A9300248D8}"/>
              </a:ext>
            </a:extLst>
          </p:cNvPr>
          <p:cNvSpPr txBox="1"/>
          <p:nvPr/>
        </p:nvSpPr>
        <p:spPr>
          <a:xfrm>
            <a:off x="2490642" y="130662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①変位と応力の関係で比較</a:t>
            </a:r>
          </a:p>
        </p:txBody>
      </p:sp>
      <p:sp>
        <p:nvSpPr>
          <p:cNvPr id="139" name="テキスト ボックス 138">
            <a:extLst>
              <a:ext uri="{FF2B5EF4-FFF2-40B4-BE49-F238E27FC236}">
                <a16:creationId xmlns:a16="http://schemas.microsoft.com/office/drawing/2014/main" id="{402D5147-A20E-04E4-BECB-3406980FE778}"/>
              </a:ext>
            </a:extLst>
          </p:cNvPr>
          <p:cNvSpPr txBox="1"/>
          <p:nvPr/>
        </p:nvSpPr>
        <p:spPr>
          <a:xfrm>
            <a:off x="295199" y="699481"/>
            <a:ext cx="430887" cy="23217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固定部の応力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[N/mm</a:t>
            </a:r>
            <a:r>
              <a:rPr kumimoji="1"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46DED585-0073-DEA1-49DD-1C7F64ADC6EB}"/>
              </a:ext>
            </a:extLst>
          </p:cNvPr>
          <p:cNvSpPr txBox="1"/>
          <p:nvPr/>
        </p:nvSpPr>
        <p:spPr>
          <a:xfrm>
            <a:off x="5038234" y="436409"/>
            <a:ext cx="430887" cy="23217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固定部の応力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[N/mm</a:t>
            </a:r>
            <a:r>
              <a:rPr kumimoji="1"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464C6A85-9A32-077C-E1E3-192DC6AD19C0}"/>
              </a:ext>
            </a:extLst>
          </p:cNvPr>
          <p:cNvSpPr txBox="1"/>
          <p:nvPr/>
        </p:nvSpPr>
        <p:spPr>
          <a:xfrm>
            <a:off x="204631" y="3203730"/>
            <a:ext cx="430887" cy="23217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固定部の応力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[N/mm</a:t>
            </a:r>
            <a:r>
              <a:rPr kumimoji="1"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85806DA2-AFAE-1B32-8AA8-5DBD344A91E7}"/>
              </a:ext>
            </a:extLst>
          </p:cNvPr>
          <p:cNvSpPr txBox="1"/>
          <p:nvPr/>
        </p:nvSpPr>
        <p:spPr>
          <a:xfrm>
            <a:off x="5152925" y="3203730"/>
            <a:ext cx="430887" cy="23217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固定部の応力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[N/mm</a:t>
            </a:r>
            <a:r>
              <a:rPr kumimoji="1"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EFE5E62A-A68E-FDDA-C341-6C879B50F028}"/>
              </a:ext>
            </a:extLst>
          </p:cNvPr>
          <p:cNvSpPr txBox="1"/>
          <p:nvPr/>
        </p:nvSpPr>
        <p:spPr>
          <a:xfrm>
            <a:off x="2127050" y="2883023"/>
            <a:ext cx="11079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[mm]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A32D6DDA-28EE-F55B-8FA6-AA76EF11699F}"/>
              </a:ext>
            </a:extLst>
          </p:cNvPr>
          <p:cNvSpPr txBox="1"/>
          <p:nvPr/>
        </p:nvSpPr>
        <p:spPr>
          <a:xfrm>
            <a:off x="7261718" y="2605645"/>
            <a:ext cx="11079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[mm]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B02D5772-72FD-CDD1-8766-5E7CF899E066}"/>
              </a:ext>
            </a:extLst>
          </p:cNvPr>
          <p:cNvSpPr txBox="1"/>
          <p:nvPr/>
        </p:nvSpPr>
        <p:spPr>
          <a:xfrm>
            <a:off x="2055261" y="5372034"/>
            <a:ext cx="11079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[mm]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1D7B9282-00E8-BD66-7075-672F74186582}"/>
              </a:ext>
            </a:extLst>
          </p:cNvPr>
          <p:cNvSpPr txBox="1"/>
          <p:nvPr/>
        </p:nvSpPr>
        <p:spPr>
          <a:xfrm>
            <a:off x="7230139" y="5372034"/>
            <a:ext cx="11079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変位</a:t>
            </a:r>
            <a:r>
              <a:rPr kumimoji="1" lang="en-US" altLang="ja-JP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[mm]</a:t>
            </a:r>
            <a:endParaRPr kumimoji="1"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2D39FFA2-FB09-9725-AE80-9AFF9682B181}"/>
              </a:ext>
            </a:extLst>
          </p:cNvPr>
          <p:cNvSpPr txBox="1"/>
          <p:nvPr/>
        </p:nvSpPr>
        <p:spPr>
          <a:xfrm>
            <a:off x="890576" y="61200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150" name="テキスト ボックス 149">
            <a:extLst>
              <a:ext uri="{FF2B5EF4-FFF2-40B4-BE49-F238E27FC236}">
                <a16:creationId xmlns:a16="http://schemas.microsoft.com/office/drawing/2014/main" id="{1541028D-EBD5-FF3A-B9D1-B672AFFDFFF6}"/>
              </a:ext>
            </a:extLst>
          </p:cNvPr>
          <p:cNvSpPr txBox="1"/>
          <p:nvPr/>
        </p:nvSpPr>
        <p:spPr>
          <a:xfrm>
            <a:off x="907799" y="3194462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151" name="テキスト ボックス 150">
            <a:extLst>
              <a:ext uri="{FF2B5EF4-FFF2-40B4-BE49-F238E27FC236}">
                <a16:creationId xmlns:a16="http://schemas.microsoft.com/office/drawing/2014/main" id="{8265D270-43BE-2455-52E0-2FEFB3DEA56F}"/>
              </a:ext>
            </a:extLst>
          </p:cNvPr>
          <p:cNvSpPr txBox="1"/>
          <p:nvPr/>
        </p:nvSpPr>
        <p:spPr>
          <a:xfrm>
            <a:off x="5719406" y="296294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D06FE226-E148-7029-6A15-AC1C14C2AD43}"/>
              </a:ext>
            </a:extLst>
          </p:cNvPr>
          <p:cNvSpPr txBox="1"/>
          <p:nvPr/>
        </p:nvSpPr>
        <p:spPr>
          <a:xfrm>
            <a:off x="5915422" y="3190574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本モデル</a:t>
            </a:r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319E3BF9-FC0F-9473-3174-ED88A5166F63}"/>
              </a:ext>
            </a:extLst>
          </p:cNvPr>
          <p:cNvSpPr txBox="1"/>
          <p:nvPr/>
        </p:nvSpPr>
        <p:spPr>
          <a:xfrm>
            <a:off x="1514793" y="1196701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id="{0FAF106D-82EA-465C-905F-59385CEDCCF0}"/>
              </a:ext>
            </a:extLst>
          </p:cNvPr>
          <p:cNvSpPr txBox="1"/>
          <p:nvPr/>
        </p:nvSpPr>
        <p:spPr>
          <a:xfrm>
            <a:off x="6271239" y="700296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C3958031-1B1D-E05C-6A92-B7B061431AEA}"/>
              </a:ext>
            </a:extLst>
          </p:cNvPr>
          <p:cNvSpPr txBox="1"/>
          <p:nvPr/>
        </p:nvSpPr>
        <p:spPr>
          <a:xfrm>
            <a:off x="5681203" y="1007355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A8780628-E860-E197-23BF-1A5468BCFD95}"/>
              </a:ext>
            </a:extLst>
          </p:cNvPr>
          <p:cNvSpPr txBox="1"/>
          <p:nvPr/>
        </p:nvSpPr>
        <p:spPr>
          <a:xfrm>
            <a:off x="6207333" y="1007377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E3475EC8-DD5B-60B1-9263-3E0506C4F37F}"/>
              </a:ext>
            </a:extLst>
          </p:cNvPr>
          <p:cNvSpPr txBox="1"/>
          <p:nvPr/>
        </p:nvSpPr>
        <p:spPr>
          <a:xfrm>
            <a:off x="5698894" y="1251196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cable5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49B48897-5579-5D7E-C55D-D10DC71C770C}"/>
              </a:ext>
            </a:extLst>
          </p:cNvPr>
          <p:cNvSpPr txBox="1"/>
          <p:nvPr/>
        </p:nvSpPr>
        <p:spPr>
          <a:xfrm>
            <a:off x="6181960" y="1241766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cable6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BCAE1320-23F0-F8DC-FD77-BDEFE6EE5D3E}"/>
              </a:ext>
            </a:extLst>
          </p:cNvPr>
          <p:cNvSpPr txBox="1"/>
          <p:nvPr/>
        </p:nvSpPr>
        <p:spPr>
          <a:xfrm>
            <a:off x="1456802" y="3570688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0" name="テキスト ボックス 159">
            <a:extLst>
              <a:ext uri="{FF2B5EF4-FFF2-40B4-BE49-F238E27FC236}">
                <a16:creationId xmlns:a16="http://schemas.microsoft.com/office/drawing/2014/main" id="{B36C0669-2E5F-C5E6-01A8-3B567C42AADA}"/>
              </a:ext>
            </a:extLst>
          </p:cNvPr>
          <p:cNvSpPr txBox="1"/>
          <p:nvPr/>
        </p:nvSpPr>
        <p:spPr>
          <a:xfrm>
            <a:off x="828935" y="3900601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23FC2096-87F2-E11F-816C-A25906841F71}"/>
              </a:ext>
            </a:extLst>
          </p:cNvPr>
          <p:cNvSpPr txBox="1"/>
          <p:nvPr/>
        </p:nvSpPr>
        <p:spPr>
          <a:xfrm>
            <a:off x="1367407" y="3882530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02E9CDFB-B80C-E91D-0DFA-AFBFC5873A67}"/>
              </a:ext>
            </a:extLst>
          </p:cNvPr>
          <p:cNvSpPr txBox="1"/>
          <p:nvPr/>
        </p:nvSpPr>
        <p:spPr>
          <a:xfrm>
            <a:off x="6488514" y="3562863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4C8F24AD-B43D-87BA-2232-D9FA47EED314}"/>
              </a:ext>
            </a:extLst>
          </p:cNvPr>
          <p:cNvSpPr txBox="1"/>
          <p:nvPr/>
        </p:nvSpPr>
        <p:spPr>
          <a:xfrm>
            <a:off x="5841773" y="3792407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61162E11-299F-C01B-B7A9-E475FCA70B98}"/>
              </a:ext>
            </a:extLst>
          </p:cNvPr>
          <p:cNvSpPr txBox="1"/>
          <p:nvPr/>
        </p:nvSpPr>
        <p:spPr>
          <a:xfrm>
            <a:off x="6424007" y="3792407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D96FDF7B-FF97-DD74-4324-19D154AA1918}"/>
              </a:ext>
            </a:extLst>
          </p:cNvPr>
          <p:cNvSpPr txBox="1"/>
          <p:nvPr/>
        </p:nvSpPr>
        <p:spPr>
          <a:xfrm>
            <a:off x="5887812" y="4061272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cable5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2388A7BC-7D5B-FC12-CFC6-338844468469}"/>
              </a:ext>
            </a:extLst>
          </p:cNvPr>
          <p:cNvSpPr txBox="1"/>
          <p:nvPr/>
        </p:nvSpPr>
        <p:spPr>
          <a:xfrm>
            <a:off x="6402531" y="4060083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cable6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D2233F93-C851-4563-65EA-778A25BC35F6}"/>
              </a:ext>
            </a:extLst>
          </p:cNvPr>
          <p:cNvSpPr txBox="1"/>
          <p:nvPr/>
        </p:nvSpPr>
        <p:spPr>
          <a:xfrm>
            <a:off x="5938271" y="4288549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cable7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8" name="テキスト ボックス 167">
            <a:extLst>
              <a:ext uri="{FF2B5EF4-FFF2-40B4-BE49-F238E27FC236}">
                <a16:creationId xmlns:a16="http://schemas.microsoft.com/office/drawing/2014/main" id="{C601DD21-CC6F-53B8-2676-5E243591366E}"/>
              </a:ext>
            </a:extLst>
          </p:cNvPr>
          <p:cNvSpPr txBox="1"/>
          <p:nvPr/>
        </p:nvSpPr>
        <p:spPr>
          <a:xfrm>
            <a:off x="6371409" y="4288549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cable8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id="{D8F12AA4-BA1F-F0CB-3469-00C4899C1DBB}"/>
              </a:ext>
            </a:extLst>
          </p:cNvPr>
          <p:cNvSpPr txBox="1"/>
          <p:nvPr/>
        </p:nvSpPr>
        <p:spPr>
          <a:xfrm>
            <a:off x="2719895" y="43331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線形</a:t>
            </a:r>
            <a:endParaRPr kumimoji="1" lang="ja-JP" altLang="en-US" sz="20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E60915DB-B87F-DFE3-EDD7-5BA597E9D725}"/>
              </a:ext>
            </a:extLst>
          </p:cNvPr>
          <p:cNvSpPr txBox="1"/>
          <p:nvPr/>
        </p:nvSpPr>
        <p:spPr>
          <a:xfrm>
            <a:off x="2080128" y="74799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非線形</a:t>
            </a: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B48BBF42-3699-7057-B588-86447C9FCB82}"/>
              </a:ext>
            </a:extLst>
          </p:cNvPr>
          <p:cNvSpPr txBox="1"/>
          <p:nvPr/>
        </p:nvSpPr>
        <p:spPr>
          <a:xfrm>
            <a:off x="2240225" y="136035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5AD6CF8B-7F73-51AC-F480-EA28586FFA0A}"/>
              </a:ext>
            </a:extLst>
          </p:cNvPr>
          <p:cNvSpPr txBox="1"/>
          <p:nvPr/>
        </p:nvSpPr>
        <p:spPr>
          <a:xfrm>
            <a:off x="1417382" y="1971785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02BC4BA7-773A-5F7B-8875-CA0FF0C16606}"/>
              </a:ext>
            </a:extLst>
          </p:cNvPr>
          <p:cNvSpPr txBox="1"/>
          <p:nvPr/>
        </p:nvSpPr>
        <p:spPr>
          <a:xfrm>
            <a:off x="1889185" y="1645937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D65A1A9A-2C8F-7CEC-336C-6FAAF9AC0167}"/>
              </a:ext>
            </a:extLst>
          </p:cNvPr>
          <p:cNvSpPr txBox="1"/>
          <p:nvPr/>
        </p:nvSpPr>
        <p:spPr>
          <a:xfrm>
            <a:off x="935760" y="2259425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4A5CA54C-0F30-AA4E-52A0-7F3D91F102C7}"/>
              </a:ext>
            </a:extLst>
          </p:cNvPr>
          <p:cNvSpPr txBox="1"/>
          <p:nvPr/>
        </p:nvSpPr>
        <p:spPr>
          <a:xfrm>
            <a:off x="2681171" y="111170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6" name="テキスト ボックス 175">
            <a:extLst>
              <a:ext uri="{FF2B5EF4-FFF2-40B4-BE49-F238E27FC236}">
                <a16:creationId xmlns:a16="http://schemas.microsoft.com/office/drawing/2014/main" id="{160A80F3-F3E4-C1BA-EA02-89DAC7A7E895}"/>
              </a:ext>
            </a:extLst>
          </p:cNvPr>
          <p:cNvSpPr txBox="1"/>
          <p:nvPr/>
        </p:nvSpPr>
        <p:spPr>
          <a:xfrm>
            <a:off x="3094813" y="86044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7" name="テキスト ボックス 176">
            <a:extLst>
              <a:ext uri="{FF2B5EF4-FFF2-40B4-BE49-F238E27FC236}">
                <a16:creationId xmlns:a16="http://schemas.microsoft.com/office/drawing/2014/main" id="{4CD0B20B-11C5-6042-6FA7-9E9B05A96C84}"/>
              </a:ext>
            </a:extLst>
          </p:cNvPr>
          <p:cNvSpPr txBox="1"/>
          <p:nvPr/>
        </p:nvSpPr>
        <p:spPr>
          <a:xfrm>
            <a:off x="3604427" y="56787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79CD74C7-8228-B412-2242-9530BEB92AD5}"/>
              </a:ext>
            </a:extLst>
          </p:cNvPr>
          <p:cNvSpPr txBox="1"/>
          <p:nvPr/>
        </p:nvSpPr>
        <p:spPr>
          <a:xfrm>
            <a:off x="1663525" y="2215733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9" name="テキスト ボックス 178">
            <a:extLst>
              <a:ext uri="{FF2B5EF4-FFF2-40B4-BE49-F238E27FC236}">
                <a16:creationId xmlns:a16="http://schemas.microsoft.com/office/drawing/2014/main" id="{A9FA567F-A522-5EBB-BEFC-A52EA3FB560E}"/>
              </a:ext>
            </a:extLst>
          </p:cNvPr>
          <p:cNvSpPr txBox="1"/>
          <p:nvPr/>
        </p:nvSpPr>
        <p:spPr>
          <a:xfrm>
            <a:off x="1151251" y="250895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0" name="テキスト ボックス 179">
            <a:extLst>
              <a:ext uri="{FF2B5EF4-FFF2-40B4-BE49-F238E27FC236}">
                <a16:creationId xmlns:a16="http://schemas.microsoft.com/office/drawing/2014/main" id="{0187CCE7-7560-D2F8-2AAA-E5ED7FDB4091}"/>
              </a:ext>
            </a:extLst>
          </p:cNvPr>
          <p:cNvSpPr txBox="1"/>
          <p:nvPr/>
        </p:nvSpPr>
        <p:spPr>
          <a:xfrm>
            <a:off x="2059760" y="199178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1" name="テキスト ボックス 180">
            <a:extLst>
              <a:ext uri="{FF2B5EF4-FFF2-40B4-BE49-F238E27FC236}">
                <a16:creationId xmlns:a16="http://schemas.microsoft.com/office/drawing/2014/main" id="{468B6A61-1E1E-CC9D-831D-A38C38894E02}"/>
              </a:ext>
            </a:extLst>
          </p:cNvPr>
          <p:cNvSpPr txBox="1"/>
          <p:nvPr/>
        </p:nvSpPr>
        <p:spPr>
          <a:xfrm>
            <a:off x="2426529" y="172304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2" name="テキスト ボックス 181">
            <a:extLst>
              <a:ext uri="{FF2B5EF4-FFF2-40B4-BE49-F238E27FC236}">
                <a16:creationId xmlns:a16="http://schemas.microsoft.com/office/drawing/2014/main" id="{40E89AF6-7B0B-F54F-645F-2D016F487C2B}"/>
              </a:ext>
            </a:extLst>
          </p:cNvPr>
          <p:cNvSpPr txBox="1"/>
          <p:nvPr/>
        </p:nvSpPr>
        <p:spPr>
          <a:xfrm>
            <a:off x="2821997" y="1470623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3" name="テキスト ボックス 182">
            <a:extLst>
              <a:ext uri="{FF2B5EF4-FFF2-40B4-BE49-F238E27FC236}">
                <a16:creationId xmlns:a16="http://schemas.microsoft.com/office/drawing/2014/main" id="{F81D4838-D8FC-66CD-306F-D068D1B0A098}"/>
              </a:ext>
            </a:extLst>
          </p:cNvPr>
          <p:cNvSpPr txBox="1"/>
          <p:nvPr/>
        </p:nvSpPr>
        <p:spPr>
          <a:xfrm>
            <a:off x="3147181" y="127438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96BE51C3-E99A-A85E-F723-0573E96A35F3}"/>
              </a:ext>
            </a:extLst>
          </p:cNvPr>
          <p:cNvSpPr txBox="1"/>
          <p:nvPr/>
        </p:nvSpPr>
        <p:spPr>
          <a:xfrm>
            <a:off x="3524005" y="100584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5" name="テキスト ボックス 184">
            <a:extLst>
              <a:ext uri="{FF2B5EF4-FFF2-40B4-BE49-F238E27FC236}">
                <a16:creationId xmlns:a16="http://schemas.microsoft.com/office/drawing/2014/main" id="{0D8A7EFF-B345-02A2-8A4B-F9BD58D9DB17}"/>
              </a:ext>
            </a:extLst>
          </p:cNvPr>
          <p:cNvSpPr txBox="1"/>
          <p:nvPr/>
        </p:nvSpPr>
        <p:spPr>
          <a:xfrm>
            <a:off x="7370544" y="103241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6" name="テキスト ボックス 185">
            <a:extLst>
              <a:ext uri="{FF2B5EF4-FFF2-40B4-BE49-F238E27FC236}">
                <a16:creationId xmlns:a16="http://schemas.microsoft.com/office/drawing/2014/main" id="{9CE875EF-E57A-15F6-552A-F317984DE198}"/>
              </a:ext>
            </a:extLst>
          </p:cNvPr>
          <p:cNvSpPr txBox="1"/>
          <p:nvPr/>
        </p:nvSpPr>
        <p:spPr>
          <a:xfrm>
            <a:off x="6362076" y="1589145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7" name="テキスト ボックス 186">
            <a:extLst>
              <a:ext uri="{FF2B5EF4-FFF2-40B4-BE49-F238E27FC236}">
                <a16:creationId xmlns:a16="http://schemas.microsoft.com/office/drawing/2014/main" id="{7E1F76D2-3757-9776-96A2-835E1F77E528}"/>
              </a:ext>
            </a:extLst>
          </p:cNvPr>
          <p:cNvSpPr txBox="1"/>
          <p:nvPr/>
        </p:nvSpPr>
        <p:spPr>
          <a:xfrm>
            <a:off x="6902833" y="1297277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8" name="テキスト ボックス 187">
            <a:extLst>
              <a:ext uri="{FF2B5EF4-FFF2-40B4-BE49-F238E27FC236}">
                <a16:creationId xmlns:a16="http://schemas.microsoft.com/office/drawing/2014/main" id="{C64C3227-835C-F593-DA29-426ACE4A1E30}"/>
              </a:ext>
            </a:extLst>
          </p:cNvPr>
          <p:cNvSpPr txBox="1"/>
          <p:nvPr/>
        </p:nvSpPr>
        <p:spPr>
          <a:xfrm>
            <a:off x="5814005" y="1866776"/>
            <a:ext cx="548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9" name="テキスト ボックス 188">
            <a:extLst>
              <a:ext uri="{FF2B5EF4-FFF2-40B4-BE49-F238E27FC236}">
                <a16:creationId xmlns:a16="http://schemas.microsoft.com/office/drawing/2014/main" id="{DFC5417F-478E-1B05-5597-4C65B3F0626F}"/>
              </a:ext>
            </a:extLst>
          </p:cNvPr>
          <p:cNvSpPr txBox="1"/>
          <p:nvPr/>
        </p:nvSpPr>
        <p:spPr>
          <a:xfrm>
            <a:off x="7914008" y="75962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0F930571-573B-3E07-F698-BECE3D330A56}"/>
              </a:ext>
            </a:extLst>
          </p:cNvPr>
          <p:cNvSpPr txBox="1"/>
          <p:nvPr/>
        </p:nvSpPr>
        <p:spPr>
          <a:xfrm>
            <a:off x="8432099" y="451843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1" name="テキスト ボックス 190">
            <a:extLst>
              <a:ext uri="{FF2B5EF4-FFF2-40B4-BE49-F238E27FC236}">
                <a16:creationId xmlns:a16="http://schemas.microsoft.com/office/drawing/2014/main" id="{E6853EEC-4260-172A-3052-80FE292A9FE8}"/>
              </a:ext>
            </a:extLst>
          </p:cNvPr>
          <p:cNvSpPr txBox="1"/>
          <p:nvPr/>
        </p:nvSpPr>
        <p:spPr>
          <a:xfrm>
            <a:off x="6507661" y="2030817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2" name="テキスト ボックス 191">
            <a:extLst>
              <a:ext uri="{FF2B5EF4-FFF2-40B4-BE49-F238E27FC236}">
                <a16:creationId xmlns:a16="http://schemas.microsoft.com/office/drawing/2014/main" id="{45462F6E-A77A-B4D1-0734-EB7338A19096}"/>
              </a:ext>
            </a:extLst>
          </p:cNvPr>
          <p:cNvSpPr txBox="1"/>
          <p:nvPr/>
        </p:nvSpPr>
        <p:spPr>
          <a:xfrm>
            <a:off x="5986735" y="224269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3" name="テキスト ボックス 192">
            <a:extLst>
              <a:ext uri="{FF2B5EF4-FFF2-40B4-BE49-F238E27FC236}">
                <a16:creationId xmlns:a16="http://schemas.microsoft.com/office/drawing/2014/main" id="{B741456B-04D6-14EE-184E-778DC8965C09}"/>
              </a:ext>
            </a:extLst>
          </p:cNvPr>
          <p:cNvSpPr txBox="1"/>
          <p:nvPr/>
        </p:nvSpPr>
        <p:spPr>
          <a:xfrm>
            <a:off x="6955642" y="181789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4" name="テキスト ボックス 193">
            <a:extLst>
              <a:ext uri="{FF2B5EF4-FFF2-40B4-BE49-F238E27FC236}">
                <a16:creationId xmlns:a16="http://schemas.microsoft.com/office/drawing/2014/main" id="{76F802AA-11E3-4D77-5FDE-025749CE69FE}"/>
              </a:ext>
            </a:extLst>
          </p:cNvPr>
          <p:cNvSpPr txBox="1"/>
          <p:nvPr/>
        </p:nvSpPr>
        <p:spPr>
          <a:xfrm>
            <a:off x="7290162" y="1573369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5" name="テキスト ボックス 194">
            <a:extLst>
              <a:ext uri="{FF2B5EF4-FFF2-40B4-BE49-F238E27FC236}">
                <a16:creationId xmlns:a16="http://schemas.microsoft.com/office/drawing/2014/main" id="{A66B9B41-FC85-FEF8-BD84-BD0FFCF9B23F}"/>
              </a:ext>
            </a:extLst>
          </p:cNvPr>
          <p:cNvSpPr txBox="1"/>
          <p:nvPr/>
        </p:nvSpPr>
        <p:spPr>
          <a:xfrm>
            <a:off x="7603233" y="144360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6" name="テキスト ボックス 195">
            <a:extLst>
              <a:ext uri="{FF2B5EF4-FFF2-40B4-BE49-F238E27FC236}">
                <a16:creationId xmlns:a16="http://schemas.microsoft.com/office/drawing/2014/main" id="{74B32E13-4F4B-4BDD-D2F7-F4C4682F59C2}"/>
              </a:ext>
            </a:extLst>
          </p:cNvPr>
          <p:cNvSpPr txBox="1"/>
          <p:nvPr/>
        </p:nvSpPr>
        <p:spPr>
          <a:xfrm>
            <a:off x="7840400" y="1276311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7" name="テキスト ボックス 196">
            <a:extLst>
              <a:ext uri="{FF2B5EF4-FFF2-40B4-BE49-F238E27FC236}">
                <a16:creationId xmlns:a16="http://schemas.microsoft.com/office/drawing/2014/main" id="{6A5B3CBB-6677-90A0-C073-C6D909D80E95}"/>
              </a:ext>
            </a:extLst>
          </p:cNvPr>
          <p:cNvSpPr txBox="1"/>
          <p:nvPr/>
        </p:nvSpPr>
        <p:spPr>
          <a:xfrm>
            <a:off x="8143990" y="1113173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AA5441EA-C3E6-726A-1716-B5811721EF23}"/>
              </a:ext>
            </a:extLst>
          </p:cNvPr>
          <p:cNvSpPr txBox="1"/>
          <p:nvPr/>
        </p:nvSpPr>
        <p:spPr>
          <a:xfrm>
            <a:off x="8950190" y="205105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70N</a:t>
            </a:r>
          </a:p>
        </p:txBody>
      </p:sp>
      <p:sp>
        <p:nvSpPr>
          <p:cNvPr id="200" name="テキスト ボックス 199">
            <a:extLst>
              <a:ext uri="{FF2B5EF4-FFF2-40B4-BE49-F238E27FC236}">
                <a16:creationId xmlns:a16="http://schemas.microsoft.com/office/drawing/2014/main" id="{ED7A0312-2BCA-C0C8-77EB-65B6FD943E0C}"/>
              </a:ext>
            </a:extLst>
          </p:cNvPr>
          <p:cNvSpPr txBox="1"/>
          <p:nvPr/>
        </p:nvSpPr>
        <p:spPr>
          <a:xfrm>
            <a:off x="2167483" y="3951653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1" name="テキスト ボックス 200">
            <a:extLst>
              <a:ext uri="{FF2B5EF4-FFF2-40B4-BE49-F238E27FC236}">
                <a16:creationId xmlns:a16="http://schemas.microsoft.com/office/drawing/2014/main" id="{8E099794-3370-0B8E-E65A-929CB11CDAB0}"/>
              </a:ext>
            </a:extLst>
          </p:cNvPr>
          <p:cNvSpPr txBox="1"/>
          <p:nvPr/>
        </p:nvSpPr>
        <p:spPr>
          <a:xfrm>
            <a:off x="1380780" y="4415887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2" name="テキスト ボックス 201">
            <a:extLst>
              <a:ext uri="{FF2B5EF4-FFF2-40B4-BE49-F238E27FC236}">
                <a16:creationId xmlns:a16="http://schemas.microsoft.com/office/drawing/2014/main" id="{CF8AA539-D33D-0DCB-2194-5914EA7177DE}"/>
              </a:ext>
            </a:extLst>
          </p:cNvPr>
          <p:cNvSpPr txBox="1"/>
          <p:nvPr/>
        </p:nvSpPr>
        <p:spPr>
          <a:xfrm>
            <a:off x="1728228" y="422789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3" name="テキスト ボックス 202">
            <a:extLst>
              <a:ext uri="{FF2B5EF4-FFF2-40B4-BE49-F238E27FC236}">
                <a16:creationId xmlns:a16="http://schemas.microsoft.com/office/drawing/2014/main" id="{71964D00-68E9-9B5A-DC47-BF97DAF08E2B}"/>
              </a:ext>
            </a:extLst>
          </p:cNvPr>
          <p:cNvSpPr txBox="1"/>
          <p:nvPr/>
        </p:nvSpPr>
        <p:spPr>
          <a:xfrm>
            <a:off x="1096189" y="466139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4" name="テキスト ボックス 203">
            <a:extLst>
              <a:ext uri="{FF2B5EF4-FFF2-40B4-BE49-F238E27FC236}">
                <a16:creationId xmlns:a16="http://schemas.microsoft.com/office/drawing/2014/main" id="{192A82D1-FEA0-0F47-2030-622A44460BB2}"/>
              </a:ext>
            </a:extLst>
          </p:cNvPr>
          <p:cNvSpPr txBox="1"/>
          <p:nvPr/>
        </p:nvSpPr>
        <p:spPr>
          <a:xfrm>
            <a:off x="2587186" y="3691925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59CAB71C-405B-E975-7D57-4B53056A1A1E}"/>
              </a:ext>
            </a:extLst>
          </p:cNvPr>
          <p:cNvSpPr txBox="1"/>
          <p:nvPr/>
        </p:nvSpPr>
        <p:spPr>
          <a:xfrm>
            <a:off x="3040092" y="345117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E521DF4F-0D9F-BECE-ECBE-1866BC573B71}"/>
              </a:ext>
            </a:extLst>
          </p:cNvPr>
          <p:cNvSpPr txBox="1"/>
          <p:nvPr/>
        </p:nvSpPr>
        <p:spPr>
          <a:xfrm>
            <a:off x="1522693" y="479947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7" name="テキスト ボックス 206">
            <a:extLst>
              <a:ext uri="{FF2B5EF4-FFF2-40B4-BE49-F238E27FC236}">
                <a16:creationId xmlns:a16="http://schemas.microsoft.com/office/drawing/2014/main" id="{6F0DDE95-5131-2AC8-6F67-2310C1BA4827}"/>
              </a:ext>
            </a:extLst>
          </p:cNvPr>
          <p:cNvSpPr txBox="1"/>
          <p:nvPr/>
        </p:nvSpPr>
        <p:spPr>
          <a:xfrm>
            <a:off x="1134467" y="5053439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D3E736D2-CDB8-65B2-D8AC-F458D9ACA237}"/>
              </a:ext>
            </a:extLst>
          </p:cNvPr>
          <p:cNvSpPr txBox="1"/>
          <p:nvPr/>
        </p:nvSpPr>
        <p:spPr>
          <a:xfrm>
            <a:off x="1784171" y="4628349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3A247127-1718-975C-BBEB-3CC9C134B773}"/>
              </a:ext>
            </a:extLst>
          </p:cNvPr>
          <p:cNvSpPr txBox="1"/>
          <p:nvPr/>
        </p:nvSpPr>
        <p:spPr>
          <a:xfrm>
            <a:off x="2032007" y="4459325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D1478963-19A7-7B24-B34D-C8A0515F6825}"/>
              </a:ext>
            </a:extLst>
          </p:cNvPr>
          <p:cNvSpPr txBox="1"/>
          <p:nvPr/>
        </p:nvSpPr>
        <p:spPr>
          <a:xfrm>
            <a:off x="2277930" y="4336959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2DBAB498-6CA5-7CB5-3EBA-89A6195A68A7}"/>
              </a:ext>
            </a:extLst>
          </p:cNvPr>
          <p:cNvSpPr txBox="1"/>
          <p:nvPr/>
        </p:nvSpPr>
        <p:spPr>
          <a:xfrm>
            <a:off x="2613908" y="426672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A8DB79FA-E9E8-21B2-96A7-7D7C6E2CAD77}"/>
              </a:ext>
            </a:extLst>
          </p:cNvPr>
          <p:cNvSpPr txBox="1"/>
          <p:nvPr/>
        </p:nvSpPr>
        <p:spPr>
          <a:xfrm>
            <a:off x="2948677" y="415197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6AB449AB-78F3-2CDF-94F1-00F9FBBD0BAB}"/>
              </a:ext>
            </a:extLst>
          </p:cNvPr>
          <p:cNvSpPr txBox="1"/>
          <p:nvPr/>
        </p:nvSpPr>
        <p:spPr>
          <a:xfrm>
            <a:off x="3479065" y="321004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412DF275-3F45-D1C9-078B-01065FD9DEE0}"/>
              </a:ext>
            </a:extLst>
          </p:cNvPr>
          <p:cNvSpPr txBox="1"/>
          <p:nvPr/>
        </p:nvSpPr>
        <p:spPr>
          <a:xfrm>
            <a:off x="7630045" y="400559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7E1374B0-1F7E-3D20-9066-6E00DB1DCBA8}"/>
              </a:ext>
            </a:extLst>
          </p:cNvPr>
          <p:cNvSpPr txBox="1"/>
          <p:nvPr/>
        </p:nvSpPr>
        <p:spPr>
          <a:xfrm>
            <a:off x="6598915" y="448174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083AF77B-43E9-4941-D58B-4E6153F4126C}"/>
              </a:ext>
            </a:extLst>
          </p:cNvPr>
          <p:cNvSpPr txBox="1"/>
          <p:nvPr/>
        </p:nvSpPr>
        <p:spPr>
          <a:xfrm>
            <a:off x="7044611" y="426199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7" name="テキスト ボックス 216">
            <a:extLst>
              <a:ext uri="{FF2B5EF4-FFF2-40B4-BE49-F238E27FC236}">
                <a16:creationId xmlns:a16="http://schemas.microsoft.com/office/drawing/2014/main" id="{E0B719B6-F1D6-2A0F-E54A-6820BB144FDE}"/>
              </a:ext>
            </a:extLst>
          </p:cNvPr>
          <p:cNvSpPr txBox="1"/>
          <p:nvPr/>
        </p:nvSpPr>
        <p:spPr>
          <a:xfrm>
            <a:off x="6187148" y="468971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8" name="テキスト ボックス 217">
            <a:extLst>
              <a:ext uri="{FF2B5EF4-FFF2-40B4-BE49-F238E27FC236}">
                <a16:creationId xmlns:a16="http://schemas.microsoft.com/office/drawing/2014/main" id="{9A977501-BD32-FB36-6CFB-C23012704525}"/>
              </a:ext>
            </a:extLst>
          </p:cNvPr>
          <p:cNvSpPr txBox="1"/>
          <p:nvPr/>
        </p:nvSpPr>
        <p:spPr>
          <a:xfrm>
            <a:off x="8039386" y="381755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9" name="テキスト ボックス 218">
            <a:extLst>
              <a:ext uri="{FF2B5EF4-FFF2-40B4-BE49-F238E27FC236}">
                <a16:creationId xmlns:a16="http://schemas.microsoft.com/office/drawing/2014/main" id="{65985095-09F8-3ACC-27E9-89DD9160C7C9}"/>
              </a:ext>
            </a:extLst>
          </p:cNvPr>
          <p:cNvSpPr txBox="1"/>
          <p:nvPr/>
        </p:nvSpPr>
        <p:spPr>
          <a:xfrm>
            <a:off x="8519268" y="363342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0" name="テキスト ボックス 219">
            <a:extLst>
              <a:ext uri="{FF2B5EF4-FFF2-40B4-BE49-F238E27FC236}">
                <a16:creationId xmlns:a16="http://schemas.microsoft.com/office/drawing/2014/main" id="{EE5DBB34-5835-3C16-0F44-E042B8F803A3}"/>
              </a:ext>
            </a:extLst>
          </p:cNvPr>
          <p:cNvSpPr txBox="1"/>
          <p:nvPr/>
        </p:nvSpPr>
        <p:spPr>
          <a:xfrm>
            <a:off x="6650657" y="4815280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2DEF0B4C-5658-2900-410A-8CD994910664}"/>
              </a:ext>
            </a:extLst>
          </p:cNvPr>
          <p:cNvSpPr txBox="1"/>
          <p:nvPr/>
        </p:nvSpPr>
        <p:spPr>
          <a:xfrm>
            <a:off x="6147305" y="497750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2" name="テキスト ボックス 221">
            <a:extLst>
              <a:ext uri="{FF2B5EF4-FFF2-40B4-BE49-F238E27FC236}">
                <a16:creationId xmlns:a16="http://schemas.microsoft.com/office/drawing/2014/main" id="{BAED45BC-998D-C575-DEE8-79D62ECD4623}"/>
              </a:ext>
            </a:extLst>
          </p:cNvPr>
          <p:cNvSpPr txBox="1"/>
          <p:nvPr/>
        </p:nvSpPr>
        <p:spPr>
          <a:xfrm>
            <a:off x="7014118" y="466139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61FB3B4D-6C19-E745-73DE-CF90AD0632B6}"/>
              </a:ext>
            </a:extLst>
          </p:cNvPr>
          <p:cNvSpPr txBox="1"/>
          <p:nvPr/>
        </p:nvSpPr>
        <p:spPr>
          <a:xfrm>
            <a:off x="7273163" y="4538969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D882D51E-96E5-79A6-0C3F-81FA42BC0F70}"/>
              </a:ext>
            </a:extLst>
          </p:cNvPr>
          <p:cNvSpPr txBox="1"/>
          <p:nvPr/>
        </p:nvSpPr>
        <p:spPr>
          <a:xfrm>
            <a:off x="7524800" y="4402328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5" name="テキスト ボックス 224">
            <a:extLst>
              <a:ext uri="{FF2B5EF4-FFF2-40B4-BE49-F238E27FC236}">
                <a16:creationId xmlns:a16="http://schemas.microsoft.com/office/drawing/2014/main" id="{7CCFC179-694D-7F0D-0C6B-2387C5DA72B8}"/>
              </a:ext>
            </a:extLst>
          </p:cNvPr>
          <p:cNvSpPr txBox="1"/>
          <p:nvPr/>
        </p:nvSpPr>
        <p:spPr>
          <a:xfrm>
            <a:off x="7871636" y="4343192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6" name="テキスト ボックス 225">
            <a:extLst>
              <a:ext uri="{FF2B5EF4-FFF2-40B4-BE49-F238E27FC236}">
                <a16:creationId xmlns:a16="http://schemas.microsoft.com/office/drawing/2014/main" id="{5509B3E4-0DDC-5366-1B41-E210F91F4190}"/>
              </a:ext>
            </a:extLst>
          </p:cNvPr>
          <p:cNvSpPr txBox="1"/>
          <p:nvPr/>
        </p:nvSpPr>
        <p:spPr>
          <a:xfrm>
            <a:off x="8232034" y="4167804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70N</a:t>
            </a:r>
            <a:endParaRPr kumimoji="1" lang="ja-JP" altLang="en-US" sz="1400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FB2024E3-1B2E-2820-598C-81B4F2972CA4}"/>
              </a:ext>
            </a:extLst>
          </p:cNvPr>
          <p:cNvSpPr txBox="1"/>
          <p:nvPr/>
        </p:nvSpPr>
        <p:spPr>
          <a:xfrm>
            <a:off x="9155827" y="3393716"/>
            <a:ext cx="542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en-US" altLang="ja-JP" sz="14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0N</a:t>
            </a:r>
            <a:endParaRPr kumimoji="1" lang="ja-JP" altLang="en-US" sz="1400" dirty="0">
              <a:solidFill>
                <a:srgbClr val="ED4C0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DDF71EB-6635-550D-B0B2-8D42A70C0A49}"/>
              </a:ext>
            </a:extLst>
          </p:cNvPr>
          <p:cNvCxnSpPr/>
          <p:nvPr/>
        </p:nvCxnSpPr>
        <p:spPr>
          <a:xfrm flipH="1">
            <a:off x="1076117" y="1031829"/>
            <a:ext cx="251012" cy="2727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301963FE-CEB5-EA3F-AFA2-361FD1FC4ECE}"/>
              </a:ext>
            </a:extLst>
          </p:cNvPr>
          <p:cNvCxnSpPr>
            <a:cxnSpLocks/>
          </p:cNvCxnSpPr>
          <p:nvPr/>
        </p:nvCxnSpPr>
        <p:spPr>
          <a:xfrm flipH="1">
            <a:off x="6045881" y="700494"/>
            <a:ext cx="211430" cy="2660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F2F31515-D398-8836-6FB2-7F5D5D019DEB}"/>
              </a:ext>
            </a:extLst>
          </p:cNvPr>
          <p:cNvCxnSpPr>
            <a:cxnSpLocks/>
          </p:cNvCxnSpPr>
          <p:nvPr/>
        </p:nvCxnSpPr>
        <p:spPr>
          <a:xfrm flipH="1">
            <a:off x="1165491" y="3498670"/>
            <a:ext cx="206215" cy="3246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50291F5B-2880-1EFA-97AF-2E0B416CA45D}"/>
              </a:ext>
            </a:extLst>
          </p:cNvPr>
          <p:cNvCxnSpPr>
            <a:cxnSpLocks/>
          </p:cNvCxnSpPr>
          <p:nvPr/>
        </p:nvCxnSpPr>
        <p:spPr>
          <a:xfrm flipH="1">
            <a:off x="6271239" y="3543343"/>
            <a:ext cx="183648" cy="2156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413F354-818D-C6E5-4E8F-7C80D646792E}"/>
              </a:ext>
            </a:extLst>
          </p:cNvPr>
          <p:cNvSpPr txBox="1"/>
          <p:nvPr/>
        </p:nvSpPr>
        <p:spPr>
          <a:xfrm>
            <a:off x="3778349" y="2616634"/>
            <a:ext cx="305724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幾何学非線形を考慮しない場合</a:t>
            </a:r>
            <a:endParaRPr kumimoji="1" lang="en-US" altLang="ja-JP" sz="16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オーバーデザインになる可能性</a:t>
            </a:r>
            <a:endParaRPr kumimoji="1" lang="ja-JP" altLang="en-US" sz="16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373525B-6C31-D6C9-DA5C-43F20497180C}"/>
              </a:ext>
            </a:extLst>
          </p:cNvPr>
          <p:cNvGrpSpPr/>
          <p:nvPr/>
        </p:nvGrpSpPr>
        <p:grpSpPr>
          <a:xfrm>
            <a:off x="3384000" y="2127960"/>
            <a:ext cx="1584000" cy="1112040"/>
            <a:chOff x="3384000" y="2127960"/>
            <a:chExt cx="1584000" cy="1112040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2728F444-DF29-D285-B98B-178B817DEBDE}"/>
                </a:ext>
              </a:extLst>
            </p:cNvPr>
            <p:cNvGrpSpPr/>
            <p:nvPr/>
          </p:nvGrpSpPr>
          <p:grpSpPr>
            <a:xfrm>
              <a:off x="3384000" y="2127960"/>
              <a:ext cx="1584000" cy="1112040"/>
              <a:chOff x="3384000" y="2127960"/>
              <a:chExt cx="1584000" cy="1112040"/>
            </a:xfrm>
          </p:grpSpPr>
          <p:sp>
            <p:nvSpPr>
              <p:cNvPr id="7" name="直線コネクタ 6">
                <a:extLst>
                  <a:ext uri="{FF2B5EF4-FFF2-40B4-BE49-F238E27FC236}">
                    <a16:creationId xmlns:a16="http://schemas.microsoft.com/office/drawing/2014/main" id="{09914FB5-40DF-D09F-81ED-E95952D6C24F}"/>
                  </a:ext>
                </a:extLst>
              </p:cNvPr>
              <p:cNvSpPr/>
              <p:nvPr/>
            </p:nvSpPr>
            <p:spPr>
              <a:xfrm>
                <a:off x="4112640" y="2127960"/>
                <a:ext cx="0" cy="111204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8" name="直線コネクタ 7">
                <a:extLst>
                  <a:ext uri="{FF2B5EF4-FFF2-40B4-BE49-F238E27FC236}">
                    <a16:creationId xmlns:a16="http://schemas.microsoft.com/office/drawing/2014/main" id="{FE0B8BBA-0283-CDDE-01E6-0E41E0C5B6D4}"/>
                  </a:ext>
                </a:extLst>
              </p:cNvPr>
              <p:cNvSpPr/>
              <p:nvPr/>
            </p:nvSpPr>
            <p:spPr>
              <a:xfrm>
                <a:off x="3384000" y="3240000"/>
                <a:ext cx="1584000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9" name="直線コネクタ 8">
                <a:extLst>
                  <a:ext uri="{FF2B5EF4-FFF2-40B4-BE49-F238E27FC236}">
                    <a16:creationId xmlns:a16="http://schemas.microsoft.com/office/drawing/2014/main" id="{83DBD509-2AF4-90A5-7CC4-26CED14DE924}"/>
                  </a:ext>
                </a:extLst>
              </p:cNvPr>
              <p:cNvSpPr/>
              <p:nvPr/>
            </p:nvSpPr>
            <p:spPr>
              <a:xfrm>
                <a:off x="4112640" y="2229119"/>
                <a:ext cx="783360" cy="101088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0" name="直線コネクタ 9">
                <a:extLst>
                  <a:ext uri="{FF2B5EF4-FFF2-40B4-BE49-F238E27FC236}">
                    <a16:creationId xmlns:a16="http://schemas.microsoft.com/office/drawing/2014/main" id="{A77B17F3-3D5F-5652-09B4-BCA6E7ACBCF7}"/>
                  </a:ext>
                </a:extLst>
              </p:cNvPr>
              <p:cNvSpPr/>
              <p:nvPr/>
            </p:nvSpPr>
            <p:spPr>
              <a:xfrm>
                <a:off x="4112640" y="2431440"/>
                <a:ext cx="601920" cy="808560"/>
              </a:xfrm>
              <a:prstGeom prst="line">
                <a:avLst/>
              </a:prstGeom>
              <a:noFill/>
              <a:ln w="19080">
                <a:solidFill>
                  <a:srgbClr val="3465A4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1" name="直線コネクタ 10">
                <a:extLst>
                  <a:ext uri="{FF2B5EF4-FFF2-40B4-BE49-F238E27FC236}">
                    <a16:creationId xmlns:a16="http://schemas.microsoft.com/office/drawing/2014/main" id="{616CE4E9-82FA-DB2D-51C1-EC233B3D9D85}"/>
                  </a:ext>
                </a:extLst>
              </p:cNvPr>
              <p:cNvSpPr/>
              <p:nvPr/>
            </p:nvSpPr>
            <p:spPr>
              <a:xfrm>
                <a:off x="4112640" y="2633400"/>
                <a:ext cx="443520" cy="606600"/>
              </a:xfrm>
              <a:prstGeom prst="line">
                <a:avLst/>
              </a:prstGeom>
              <a:noFill/>
              <a:ln w="19080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2" name="直線コネクタ 11">
                <a:extLst>
                  <a:ext uri="{FF2B5EF4-FFF2-40B4-BE49-F238E27FC236}">
                    <a16:creationId xmlns:a16="http://schemas.microsoft.com/office/drawing/2014/main" id="{0387166A-847E-2E1C-9AC7-6D9B23EDDD4A}"/>
                  </a:ext>
                </a:extLst>
              </p:cNvPr>
              <p:cNvSpPr/>
              <p:nvPr/>
            </p:nvSpPr>
            <p:spPr>
              <a:xfrm>
                <a:off x="4112640" y="2835720"/>
                <a:ext cx="285120" cy="404280"/>
              </a:xfrm>
              <a:prstGeom prst="line">
                <a:avLst/>
              </a:prstGeom>
              <a:noFill/>
              <a:ln w="19080">
                <a:solidFill>
                  <a:srgbClr val="127622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3" name="直線コネクタ 12">
                <a:extLst>
                  <a:ext uri="{FF2B5EF4-FFF2-40B4-BE49-F238E27FC236}">
                    <a16:creationId xmlns:a16="http://schemas.microsoft.com/office/drawing/2014/main" id="{E0BA9E30-5F31-00FA-87A4-2553B22D68AE}"/>
                  </a:ext>
                </a:extLst>
              </p:cNvPr>
              <p:cNvSpPr/>
              <p:nvPr/>
            </p:nvSpPr>
            <p:spPr>
              <a:xfrm flipH="1">
                <a:off x="3542400" y="2431440"/>
                <a:ext cx="570240" cy="808560"/>
              </a:xfrm>
              <a:prstGeom prst="line">
                <a:avLst/>
              </a:prstGeom>
              <a:noFill/>
              <a:ln w="19080">
                <a:solidFill>
                  <a:srgbClr val="3465A4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4" name="直線コネクタ 13">
                <a:extLst>
                  <a:ext uri="{FF2B5EF4-FFF2-40B4-BE49-F238E27FC236}">
                    <a16:creationId xmlns:a16="http://schemas.microsoft.com/office/drawing/2014/main" id="{6668AA81-B778-EAC7-175A-78912F093E1C}"/>
                  </a:ext>
                </a:extLst>
              </p:cNvPr>
              <p:cNvSpPr/>
              <p:nvPr/>
            </p:nvSpPr>
            <p:spPr>
              <a:xfrm flipH="1">
                <a:off x="3700800" y="2633400"/>
                <a:ext cx="411840" cy="606600"/>
              </a:xfrm>
              <a:prstGeom prst="line">
                <a:avLst/>
              </a:prstGeom>
              <a:noFill/>
              <a:ln w="19080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15" name="直線コネクタ 14">
                <a:extLst>
                  <a:ext uri="{FF2B5EF4-FFF2-40B4-BE49-F238E27FC236}">
                    <a16:creationId xmlns:a16="http://schemas.microsoft.com/office/drawing/2014/main" id="{4BC452E5-4972-CBFF-D9D3-AA3E09052F45}"/>
                  </a:ext>
                </a:extLst>
              </p:cNvPr>
              <p:cNvSpPr/>
              <p:nvPr/>
            </p:nvSpPr>
            <p:spPr>
              <a:xfrm flipH="1">
                <a:off x="3859199" y="2835720"/>
                <a:ext cx="253441" cy="404280"/>
              </a:xfrm>
              <a:prstGeom prst="line">
                <a:avLst/>
              </a:prstGeom>
              <a:noFill/>
              <a:ln w="19080">
                <a:solidFill>
                  <a:srgbClr val="127622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7373DB5-7E09-9348-22D3-65B8B3E875EE}"/>
              </a:ext>
            </a:extLst>
          </p:cNvPr>
          <p:cNvGrpSpPr/>
          <p:nvPr/>
        </p:nvGrpSpPr>
        <p:grpSpPr>
          <a:xfrm>
            <a:off x="3998376" y="514800"/>
            <a:ext cx="940320" cy="792000"/>
            <a:chOff x="3472200" y="428040"/>
            <a:chExt cx="940320" cy="792000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4FA9A79E-7C6C-CE90-5E31-2CF8EAE5DCA7}"/>
                </a:ext>
              </a:extLst>
            </p:cNvPr>
            <p:cNvGrpSpPr/>
            <p:nvPr/>
          </p:nvGrpSpPr>
          <p:grpSpPr>
            <a:xfrm>
              <a:off x="3472200" y="428040"/>
              <a:ext cx="940320" cy="792000"/>
              <a:chOff x="3472200" y="428040"/>
              <a:chExt cx="940320" cy="792000"/>
            </a:xfrm>
          </p:grpSpPr>
          <p:sp>
            <p:nvSpPr>
              <p:cNvPr id="27" name="直線コネクタ 26">
                <a:extLst>
                  <a:ext uri="{FF2B5EF4-FFF2-40B4-BE49-F238E27FC236}">
                    <a16:creationId xmlns:a16="http://schemas.microsoft.com/office/drawing/2014/main" id="{203FEACE-0CFB-5054-471B-727944D72D0E}"/>
                  </a:ext>
                </a:extLst>
              </p:cNvPr>
              <p:cNvSpPr/>
              <p:nvPr/>
            </p:nvSpPr>
            <p:spPr>
              <a:xfrm>
                <a:off x="3904560" y="428040"/>
                <a:ext cx="0" cy="7920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28" name="直線コネクタ 27">
                <a:extLst>
                  <a:ext uri="{FF2B5EF4-FFF2-40B4-BE49-F238E27FC236}">
                    <a16:creationId xmlns:a16="http://schemas.microsoft.com/office/drawing/2014/main" id="{B1307FE9-E263-5278-C704-77334B741D32}"/>
                  </a:ext>
                </a:extLst>
              </p:cNvPr>
              <p:cNvSpPr/>
              <p:nvPr/>
            </p:nvSpPr>
            <p:spPr>
              <a:xfrm>
                <a:off x="3472200" y="1220040"/>
                <a:ext cx="940320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29" name="直線コネクタ 28">
                <a:extLst>
                  <a:ext uri="{FF2B5EF4-FFF2-40B4-BE49-F238E27FC236}">
                    <a16:creationId xmlns:a16="http://schemas.microsoft.com/office/drawing/2014/main" id="{921E237A-B5AA-46F4-861F-E4974B332773}"/>
                  </a:ext>
                </a:extLst>
              </p:cNvPr>
              <p:cNvSpPr/>
              <p:nvPr/>
            </p:nvSpPr>
            <p:spPr>
              <a:xfrm>
                <a:off x="3904560" y="500040"/>
                <a:ext cx="471600" cy="72000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30" name="直線コネクタ 29">
                <a:extLst>
                  <a:ext uri="{FF2B5EF4-FFF2-40B4-BE49-F238E27FC236}">
                    <a16:creationId xmlns:a16="http://schemas.microsoft.com/office/drawing/2014/main" id="{867F7750-1E2D-F9D6-04F3-87E3D9B61E7F}"/>
                  </a:ext>
                </a:extLst>
              </p:cNvPr>
              <p:cNvSpPr/>
              <p:nvPr/>
            </p:nvSpPr>
            <p:spPr>
              <a:xfrm>
                <a:off x="3904560" y="644040"/>
                <a:ext cx="357480" cy="576000"/>
              </a:xfrm>
              <a:prstGeom prst="line">
                <a:avLst/>
              </a:prstGeom>
              <a:noFill/>
              <a:ln w="19080">
                <a:solidFill>
                  <a:srgbClr val="3465A4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31" name="直線コネクタ 30">
                <a:extLst>
                  <a:ext uri="{FF2B5EF4-FFF2-40B4-BE49-F238E27FC236}">
                    <a16:creationId xmlns:a16="http://schemas.microsoft.com/office/drawing/2014/main" id="{81D29AEA-3647-6887-B88E-6620063EE2C5}"/>
                  </a:ext>
                </a:extLst>
              </p:cNvPr>
              <p:cNvSpPr/>
              <p:nvPr/>
            </p:nvSpPr>
            <p:spPr>
              <a:xfrm flipH="1">
                <a:off x="3566160" y="644040"/>
                <a:ext cx="338400" cy="576000"/>
              </a:xfrm>
              <a:prstGeom prst="line">
                <a:avLst/>
              </a:prstGeom>
              <a:noFill/>
              <a:ln w="19080">
                <a:solidFill>
                  <a:srgbClr val="3465A4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E277910F-C156-BD1A-D507-9D4E7B29ABDF}"/>
              </a:ext>
            </a:extLst>
          </p:cNvPr>
          <p:cNvGrpSpPr/>
          <p:nvPr/>
        </p:nvGrpSpPr>
        <p:grpSpPr>
          <a:xfrm>
            <a:off x="48960" y="2376000"/>
            <a:ext cx="1391040" cy="1008000"/>
            <a:chOff x="48960" y="2376000"/>
            <a:chExt cx="1391040" cy="1008000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426A46CB-5EA8-CF99-BC0D-82A48E38067B}"/>
                </a:ext>
              </a:extLst>
            </p:cNvPr>
            <p:cNvGrpSpPr/>
            <p:nvPr/>
          </p:nvGrpSpPr>
          <p:grpSpPr>
            <a:xfrm>
              <a:off x="48960" y="2376000"/>
              <a:ext cx="1391040" cy="1008000"/>
              <a:chOff x="48960" y="2376000"/>
              <a:chExt cx="1391040" cy="1008000"/>
            </a:xfrm>
          </p:grpSpPr>
          <p:sp>
            <p:nvSpPr>
              <p:cNvPr id="37" name="直線コネクタ 36">
                <a:extLst>
                  <a:ext uri="{FF2B5EF4-FFF2-40B4-BE49-F238E27FC236}">
                    <a16:creationId xmlns:a16="http://schemas.microsoft.com/office/drawing/2014/main" id="{95E5EA80-5127-6488-5DFD-31005E0E556F}"/>
                  </a:ext>
                </a:extLst>
              </p:cNvPr>
              <p:cNvSpPr/>
              <p:nvPr/>
            </p:nvSpPr>
            <p:spPr>
              <a:xfrm>
                <a:off x="688679" y="2376000"/>
                <a:ext cx="0" cy="100800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38" name="直線コネクタ 37">
                <a:extLst>
                  <a:ext uri="{FF2B5EF4-FFF2-40B4-BE49-F238E27FC236}">
                    <a16:creationId xmlns:a16="http://schemas.microsoft.com/office/drawing/2014/main" id="{F5C8736A-F1E9-2EC0-A4D1-4900ACB77F21}"/>
                  </a:ext>
                </a:extLst>
              </p:cNvPr>
              <p:cNvSpPr/>
              <p:nvPr/>
            </p:nvSpPr>
            <p:spPr>
              <a:xfrm>
                <a:off x="48960" y="3384000"/>
                <a:ext cx="1391040" cy="0"/>
              </a:xfrm>
              <a:prstGeom prst="line">
                <a:avLst/>
              </a:prstGeom>
              <a:noFill/>
              <a:ln w="0">
                <a:solidFill>
                  <a:srgbClr val="3465A4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39" name="直線コネクタ 38">
                <a:extLst>
                  <a:ext uri="{FF2B5EF4-FFF2-40B4-BE49-F238E27FC236}">
                    <a16:creationId xmlns:a16="http://schemas.microsoft.com/office/drawing/2014/main" id="{77CE248C-2E42-8EBE-51FA-3AA9A6F2B2F2}"/>
                  </a:ext>
                </a:extLst>
              </p:cNvPr>
              <p:cNvSpPr/>
              <p:nvPr/>
            </p:nvSpPr>
            <p:spPr>
              <a:xfrm>
                <a:off x="688679" y="2467439"/>
                <a:ext cx="690840" cy="91656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</a:ln>
            </p:spPr>
            <p:txBody>
              <a:bodyPr wrap="none" lIns="90000" tIns="45000" rIns="90000" bIns="4500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40" name="直線コネクタ 39">
                <a:extLst>
                  <a:ext uri="{FF2B5EF4-FFF2-40B4-BE49-F238E27FC236}">
                    <a16:creationId xmlns:a16="http://schemas.microsoft.com/office/drawing/2014/main" id="{7FCC9680-A753-E4D8-68F2-018CD83E613E}"/>
                  </a:ext>
                </a:extLst>
              </p:cNvPr>
              <p:cNvSpPr/>
              <p:nvPr/>
            </p:nvSpPr>
            <p:spPr>
              <a:xfrm>
                <a:off x="688679" y="2651039"/>
                <a:ext cx="528481" cy="732961"/>
              </a:xfrm>
              <a:prstGeom prst="line">
                <a:avLst/>
              </a:prstGeom>
              <a:noFill/>
              <a:ln w="19080">
                <a:solidFill>
                  <a:srgbClr val="3465A4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41" name="直線コネクタ 40">
                <a:extLst>
                  <a:ext uri="{FF2B5EF4-FFF2-40B4-BE49-F238E27FC236}">
                    <a16:creationId xmlns:a16="http://schemas.microsoft.com/office/drawing/2014/main" id="{FCC05FE4-EF05-0C3B-53B9-3566E67C2ACD}"/>
                  </a:ext>
                </a:extLst>
              </p:cNvPr>
              <p:cNvSpPr/>
              <p:nvPr/>
            </p:nvSpPr>
            <p:spPr>
              <a:xfrm>
                <a:off x="688679" y="2834280"/>
                <a:ext cx="389520" cy="549720"/>
              </a:xfrm>
              <a:prstGeom prst="line">
                <a:avLst/>
              </a:prstGeom>
              <a:noFill/>
              <a:ln w="19080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42" name="直線コネクタ 41">
                <a:extLst>
                  <a:ext uri="{FF2B5EF4-FFF2-40B4-BE49-F238E27FC236}">
                    <a16:creationId xmlns:a16="http://schemas.microsoft.com/office/drawing/2014/main" id="{923D6D55-40C0-DB1B-E725-C5C9047A2D14}"/>
                  </a:ext>
                </a:extLst>
              </p:cNvPr>
              <p:cNvSpPr/>
              <p:nvPr/>
            </p:nvSpPr>
            <p:spPr>
              <a:xfrm flipH="1">
                <a:off x="187920" y="2651039"/>
                <a:ext cx="500759" cy="732961"/>
              </a:xfrm>
              <a:prstGeom prst="line">
                <a:avLst/>
              </a:prstGeom>
              <a:noFill/>
              <a:ln w="19080">
                <a:solidFill>
                  <a:srgbClr val="3465A4"/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43" name="直線コネクタ 42">
                <a:extLst>
                  <a:ext uri="{FF2B5EF4-FFF2-40B4-BE49-F238E27FC236}">
                    <a16:creationId xmlns:a16="http://schemas.microsoft.com/office/drawing/2014/main" id="{5938239C-E881-6D97-DBF2-EDC3BD7F4BF5}"/>
                  </a:ext>
                </a:extLst>
              </p:cNvPr>
              <p:cNvSpPr/>
              <p:nvPr/>
            </p:nvSpPr>
            <p:spPr>
              <a:xfrm flipH="1">
                <a:off x="327240" y="2834280"/>
                <a:ext cx="361800" cy="549720"/>
              </a:xfrm>
              <a:prstGeom prst="line">
                <a:avLst/>
              </a:prstGeom>
              <a:noFill/>
              <a:ln w="19080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C9733CE2-2338-F5A0-BEED-7039ED5D73C9}"/>
              </a:ext>
            </a:extLst>
          </p:cNvPr>
          <p:cNvGrpSpPr/>
          <p:nvPr/>
        </p:nvGrpSpPr>
        <p:grpSpPr>
          <a:xfrm>
            <a:off x="439200" y="514800"/>
            <a:ext cx="2929319" cy="1859399"/>
            <a:chOff x="439200" y="514800"/>
            <a:chExt cx="2929319" cy="1859399"/>
          </a:xfrm>
        </p:grpSpPr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7A70F48E-36F5-49B2-F135-AF39B9534F49}"/>
                </a:ext>
              </a:extLst>
            </p:cNvPr>
            <p:cNvGrpSpPr/>
            <p:nvPr/>
          </p:nvGrpSpPr>
          <p:grpSpPr>
            <a:xfrm>
              <a:off x="439200" y="514800"/>
              <a:ext cx="2929319" cy="1859399"/>
              <a:chOff x="439200" y="514800"/>
              <a:chExt cx="2929319" cy="1859399"/>
            </a:xfrm>
          </p:grpSpPr>
          <p:pic>
            <p:nvPicPr>
              <p:cNvPr id="54" name="図 53">
                <a:extLst>
                  <a:ext uri="{FF2B5EF4-FFF2-40B4-BE49-F238E27FC236}">
                    <a16:creationId xmlns:a16="http://schemas.microsoft.com/office/drawing/2014/main" id="{E1A85305-75DE-7465-22F9-9BCB7E6CD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/>
                <a:alphaModFix/>
              </a:blip>
              <a:srcRect r="13224"/>
              <a:stretch>
                <a:fillRect/>
              </a:stretch>
            </p:blipFill>
            <p:spPr>
              <a:xfrm>
                <a:off x="439200" y="514800"/>
                <a:ext cx="2929319" cy="185939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5" name="直線コネクタ 54">
                <a:extLst>
                  <a:ext uri="{FF2B5EF4-FFF2-40B4-BE49-F238E27FC236}">
                    <a16:creationId xmlns:a16="http://schemas.microsoft.com/office/drawing/2014/main" id="{43BC3CBE-D68C-2DFC-1B0B-95196CD9ABC8}"/>
                  </a:ext>
                </a:extLst>
              </p:cNvPr>
              <p:cNvSpPr/>
              <p:nvPr/>
            </p:nvSpPr>
            <p:spPr>
              <a:xfrm>
                <a:off x="871200" y="766800"/>
                <a:ext cx="0" cy="846000"/>
              </a:xfrm>
              <a:prstGeom prst="line">
                <a:avLst/>
              </a:prstGeom>
              <a:noFill/>
              <a:ln w="12700">
                <a:solidFill>
                  <a:srgbClr val="3465A4"/>
                </a:solidFill>
                <a:prstDash val="solid"/>
                <a:headEnd type="arrow"/>
                <a:tailEnd type="arrow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  <p:sp>
            <p:nvSpPr>
              <p:cNvPr id="56" name="直線コネクタ 55">
                <a:extLst>
                  <a:ext uri="{FF2B5EF4-FFF2-40B4-BE49-F238E27FC236}">
                    <a16:creationId xmlns:a16="http://schemas.microsoft.com/office/drawing/2014/main" id="{302BC86C-255A-A1D6-AAA5-8D66F4480CC2}"/>
                  </a:ext>
                </a:extLst>
              </p:cNvPr>
              <p:cNvSpPr/>
              <p:nvPr/>
            </p:nvSpPr>
            <p:spPr>
              <a:xfrm>
                <a:off x="727200" y="766800"/>
                <a:ext cx="0" cy="1422000"/>
              </a:xfrm>
              <a:prstGeom prst="line">
                <a:avLst/>
              </a:prstGeom>
              <a:noFill/>
              <a:ln w="12700">
                <a:solidFill>
                  <a:srgbClr val="FF4000"/>
                </a:solidFill>
                <a:prstDash val="solid"/>
                <a:headEnd type="arrow"/>
                <a:tailEnd type="arrow"/>
              </a:ln>
            </p:spPr>
            <p:txBody>
              <a:bodyPr wrap="none" lIns="99360" tIns="54360" rIns="99360" bIns="54360" anchor="ctr" anchorCtr="0" compatLnSpc="0"/>
              <a:lstStyle/>
              <a:p>
                <a:pPr marL="0" marR="0" lvl="0" indent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>
                  <a:ln>
                    <a:noFill/>
                  </a:ln>
                  <a:latin typeface="Liberation Sans" pitchFamily="18"/>
                  <a:ea typeface="Noto Sans CJK JP" pitchFamily="2"/>
                  <a:cs typeface="TakaoPGothic" pitchFamily="2"/>
                </a:endParaRPr>
              </a:p>
            </p:txBody>
          </p:sp>
        </p:grpSp>
        <p:sp>
          <p:nvSpPr>
            <p:cNvPr id="60" name="直線コネクタ 59">
              <a:extLst>
                <a:ext uri="{FF2B5EF4-FFF2-40B4-BE49-F238E27FC236}">
                  <a16:creationId xmlns:a16="http://schemas.microsoft.com/office/drawing/2014/main" id="{E5EAE155-2813-DEAD-D8A4-DE6A1E58D1EA}"/>
                </a:ext>
              </a:extLst>
            </p:cNvPr>
            <p:cNvSpPr/>
            <p:nvPr/>
          </p:nvSpPr>
          <p:spPr>
            <a:xfrm flipH="1">
              <a:off x="1447199" y="586800"/>
              <a:ext cx="285100" cy="241199"/>
            </a:xfrm>
            <a:prstGeom prst="line">
              <a:avLst/>
            </a:prstGeom>
            <a:noFill/>
            <a:ln w="19050">
              <a:solidFill>
                <a:srgbClr val="FF4000"/>
              </a:solidFill>
              <a:prstDash val="solid"/>
            </a:ln>
          </p:spPr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  <p:sp>
          <p:nvSpPr>
            <p:cNvPr id="61" name="直線コネクタ 60">
              <a:extLst>
                <a:ext uri="{FF2B5EF4-FFF2-40B4-BE49-F238E27FC236}">
                  <a16:creationId xmlns:a16="http://schemas.microsoft.com/office/drawing/2014/main" id="{6CB1310B-95B5-F5CA-851A-A0B37CBF81E1}"/>
                </a:ext>
              </a:extLst>
            </p:cNvPr>
            <p:cNvSpPr/>
            <p:nvPr/>
          </p:nvSpPr>
          <p:spPr>
            <a:xfrm flipH="1">
              <a:off x="2419200" y="612000"/>
              <a:ext cx="288000" cy="252000"/>
            </a:xfrm>
            <a:prstGeom prst="line">
              <a:avLst/>
            </a:prstGeom>
            <a:noFill/>
            <a:ln w="19050">
              <a:solidFill>
                <a:srgbClr val="3465A4"/>
              </a:solidFill>
              <a:prstDash val="solid"/>
            </a:ln>
          </p:spPr>
          <p:txBody>
            <a:bodyPr wrap="none" lIns="96120" tIns="51120" rIns="96120" bIns="51120" anchor="ctr" anchorCtr="0" compatLnSpc="0"/>
            <a:lstStyle/>
            <a:p>
              <a:pPr marL="0" marR="0" lvl="0" indent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en-US" sz="1800" b="0" i="0" u="none" strike="noStrike" kern="1200" cap="none">
                <a:ln>
                  <a:noFill/>
                </a:ln>
                <a:latin typeface="Liberation Sans" pitchFamily="18"/>
                <a:ea typeface="Noto Sans CJK JP" pitchFamily="2"/>
                <a:cs typeface="TakaoPGothic" pitchFamily="2"/>
              </a:endParaRPr>
            </a:p>
          </p:txBody>
        </p:sp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352D65DE-884F-3E66-70B9-40172C149B7B}"/>
              </a:ext>
            </a:extLst>
          </p:cNvPr>
          <p:cNvSpPr txBox="1"/>
          <p:nvPr/>
        </p:nvSpPr>
        <p:spPr>
          <a:xfrm>
            <a:off x="80270" y="117119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②張力の変化量で比較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F18A634-B257-D0E3-2952-8D6AD99493BE}"/>
              </a:ext>
            </a:extLst>
          </p:cNvPr>
          <p:cNvSpPr txBox="1"/>
          <p:nvPr/>
        </p:nvSpPr>
        <p:spPr>
          <a:xfrm>
            <a:off x="1606341" y="40101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ED4C0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線形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BD80DF3F-16B5-1805-0D8D-B43398F55826}"/>
              </a:ext>
            </a:extLst>
          </p:cNvPr>
          <p:cNvSpPr txBox="1"/>
          <p:nvPr/>
        </p:nvSpPr>
        <p:spPr>
          <a:xfrm>
            <a:off x="2456122" y="311144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非線形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85C0C1C-D436-CDC3-8D66-62B3524D97EE}"/>
              </a:ext>
            </a:extLst>
          </p:cNvPr>
          <p:cNvSpPr txBox="1"/>
          <p:nvPr/>
        </p:nvSpPr>
        <p:spPr>
          <a:xfrm>
            <a:off x="4445891" y="609285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0AC3DA8-8CFC-F25A-BD8C-374EB00F1A24}"/>
              </a:ext>
            </a:extLst>
          </p:cNvPr>
          <p:cNvSpPr txBox="1"/>
          <p:nvPr/>
        </p:nvSpPr>
        <p:spPr>
          <a:xfrm>
            <a:off x="3819353" y="1003825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312E934E-F756-B952-A7EE-DB7713BACBC2}"/>
              </a:ext>
            </a:extLst>
          </p:cNvPr>
          <p:cNvSpPr txBox="1"/>
          <p:nvPr/>
        </p:nvSpPr>
        <p:spPr>
          <a:xfrm>
            <a:off x="4411493" y="993698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F18BEFC-26A6-810D-6B5E-2CFE3E9F6125}"/>
              </a:ext>
            </a:extLst>
          </p:cNvPr>
          <p:cNvSpPr txBox="1"/>
          <p:nvPr/>
        </p:nvSpPr>
        <p:spPr>
          <a:xfrm>
            <a:off x="700775" y="2459356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C425F90F-00C6-6E76-2857-8A3F942EC838}"/>
              </a:ext>
            </a:extLst>
          </p:cNvPr>
          <p:cNvSpPr txBox="1"/>
          <p:nvPr/>
        </p:nvSpPr>
        <p:spPr>
          <a:xfrm>
            <a:off x="10855" y="2728011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345A98CC-4E4F-774E-6E6C-7BDB25FF8D64}"/>
              </a:ext>
            </a:extLst>
          </p:cNvPr>
          <p:cNvSpPr txBox="1"/>
          <p:nvPr/>
        </p:nvSpPr>
        <p:spPr>
          <a:xfrm>
            <a:off x="723561" y="2728011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5B07A96C-AA7A-8AE9-B47C-87A8E71E742B}"/>
              </a:ext>
            </a:extLst>
          </p:cNvPr>
          <p:cNvSpPr txBox="1"/>
          <p:nvPr/>
        </p:nvSpPr>
        <p:spPr>
          <a:xfrm>
            <a:off x="161602" y="3081060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cable5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5F3EED0-A179-0ACE-5645-7396567B7A26}"/>
              </a:ext>
            </a:extLst>
          </p:cNvPr>
          <p:cNvSpPr txBox="1"/>
          <p:nvPr/>
        </p:nvSpPr>
        <p:spPr>
          <a:xfrm>
            <a:off x="657502" y="3075770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cable6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4B950EE3-4542-230D-FA77-B2D3C975981C}"/>
              </a:ext>
            </a:extLst>
          </p:cNvPr>
          <p:cNvSpPr txBox="1"/>
          <p:nvPr/>
        </p:nvSpPr>
        <p:spPr>
          <a:xfrm>
            <a:off x="4223627" y="2306481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cable2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C9149833-83D1-D06E-7AE9-5C800D7B0DA1}"/>
              </a:ext>
            </a:extLst>
          </p:cNvPr>
          <p:cNvSpPr txBox="1"/>
          <p:nvPr/>
        </p:nvSpPr>
        <p:spPr>
          <a:xfrm>
            <a:off x="3462013" y="2512150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cable3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346ECBAB-3619-5932-D6FF-3A296B212B09}"/>
              </a:ext>
            </a:extLst>
          </p:cNvPr>
          <p:cNvSpPr txBox="1"/>
          <p:nvPr/>
        </p:nvSpPr>
        <p:spPr>
          <a:xfrm>
            <a:off x="4086646" y="2512150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cable4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7AF60EE4-B6B9-DC5F-AADB-5AE036F73C8C}"/>
              </a:ext>
            </a:extLst>
          </p:cNvPr>
          <p:cNvSpPr txBox="1"/>
          <p:nvPr/>
        </p:nvSpPr>
        <p:spPr>
          <a:xfrm>
            <a:off x="3515264" y="2794914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cable5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340FCA75-A384-E9C2-1EAD-8B420596DA8F}"/>
              </a:ext>
            </a:extLst>
          </p:cNvPr>
          <p:cNvSpPr txBox="1"/>
          <p:nvPr/>
        </p:nvSpPr>
        <p:spPr>
          <a:xfrm>
            <a:off x="4120715" y="2791793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cable6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41CA5F26-AD31-B3B7-5748-419FB76D8279}"/>
              </a:ext>
            </a:extLst>
          </p:cNvPr>
          <p:cNvSpPr txBox="1"/>
          <p:nvPr/>
        </p:nvSpPr>
        <p:spPr>
          <a:xfrm>
            <a:off x="3587355" y="3003752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cable7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39154DC5-8097-4AAB-2715-71AAC4E2D0D4}"/>
              </a:ext>
            </a:extLst>
          </p:cNvPr>
          <p:cNvSpPr txBox="1"/>
          <p:nvPr/>
        </p:nvSpPr>
        <p:spPr>
          <a:xfrm>
            <a:off x="4045995" y="3012095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cable8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876CC89E-3188-B807-2C25-2A60A3FEA79B}"/>
              </a:ext>
            </a:extLst>
          </p:cNvPr>
          <p:cNvSpPr txBox="1"/>
          <p:nvPr/>
        </p:nvSpPr>
        <p:spPr>
          <a:xfrm>
            <a:off x="34127" y="880176"/>
            <a:ext cx="461665" cy="9274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張力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[N]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AFD9A545-C6D2-937D-9AFC-2AC2DE9E3810}"/>
              </a:ext>
            </a:extLst>
          </p:cNvPr>
          <p:cNvSpPr txBox="1"/>
          <p:nvPr/>
        </p:nvSpPr>
        <p:spPr>
          <a:xfrm>
            <a:off x="1536817" y="2327953"/>
            <a:ext cx="963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時間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[s]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aphicFrame>
        <p:nvGraphicFramePr>
          <p:cNvPr id="84" name="表 83">
            <a:extLst>
              <a:ext uri="{FF2B5EF4-FFF2-40B4-BE49-F238E27FC236}">
                <a16:creationId xmlns:a16="http://schemas.microsoft.com/office/drawing/2014/main" id="{CC0D2EFF-92A9-A40E-03CA-774870B6E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024033"/>
              </p:ext>
            </p:extLst>
          </p:nvPr>
        </p:nvGraphicFramePr>
        <p:xfrm>
          <a:off x="5354231" y="270456"/>
          <a:ext cx="4287195" cy="148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439">
                  <a:extLst>
                    <a:ext uri="{9D8B030D-6E8A-4147-A177-3AD203B41FA5}">
                      <a16:colId xmlns:a16="http://schemas.microsoft.com/office/drawing/2014/main" val="1670500168"/>
                    </a:ext>
                  </a:extLst>
                </a:gridCol>
                <a:gridCol w="857439">
                  <a:extLst>
                    <a:ext uri="{9D8B030D-6E8A-4147-A177-3AD203B41FA5}">
                      <a16:colId xmlns:a16="http://schemas.microsoft.com/office/drawing/2014/main" val="876912485"/>
                    </a:ext>
                  </a:extLst>
                </a:gridCol>
                <a:gridCol w="857439">
                  <a:extLst>
                    <a:ext uri="{9D8B030D-6E8A-4147-A177-3AD203B41FA5}">
                      <a16:colId xmlns:a16="http://schemas.microsoft.com/office/drawing/2014/main" val="1902375176"/>
                    </a:ext>
                  </a:extLst>
                </a:gridCol>
                <a:gridCol w="857439">
                  <a:extLst>
                    <a:ext uri="{9D8B030D-6E8A-4147-A177-3AD203B41FA5}">
                      <a16:colId xmlns:a16="http://schemas.microsoft.com/office/drawing/2014/main" val="3391772220"/>
                    </a:ext>
                  </a:extLst>
                </a:gridCol>
                <a:gridCol w="857439">
                  <a:extLst>
                    <a:ext uri="{9D8B030D-6E8A-4147-A177-3AD203B41FA5}">
                      <a16:colId xmlns:a16="http://schemas.microsoft.com/office/drawing/2014/main" val="31265474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4</a:t>
                      </a:r>
                      <a:r>
                        <a:rPr kumimoji="1" lang="ja-JP" altLang="en-US" sz="1400" dirty="0"/>
                        <a:t>本モデル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線形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相対誤差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非線形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相対誤差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02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cable2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38.4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23.0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831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cable3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35.0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0.0%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27.2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23.5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448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cable4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35.0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20.8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581033"/>
                  </a:ext>
                </a:extLst>
              </a:tr>
            </a:tbl>
          </a:graphicData>
        </a:graphic>
      </p:graphicFrame>
      <p:graphicFrame>
        <p:nvGraphicFramePr>
          <p:cNvPr id="85" name="表 84">
            <a:extLst>
              <a:ext uri="{FF2B5EF4-FFF2-40B4-BE49-F238E27FC236}">
                <a16:creationId xmlns:a16="http://schemas.microsoft.com/office/drawing/2014/main" id="{6661387C-6CA3-352A-1973-E0287F0E7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0752"/>
              </p:ext>
            </p:extLst>
          </p:nvPr>
        </p:nvGraphicFramePr>
        <p:xfrm>
          <a:off x="197381" y="3516840"/>
          <a:ext cx="4475890" cy="18796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5178">
                  <a:extLst>
                    <a:ext uri="{9D8B030D-6E8A-4147-A177-3AD203B41FA5}">
                      <a16:colId xmlns:a16="http://schemas.microsoft.com/office/drawing/2014/main" val="3555101965"/>
                    </a:ext>
                  </a:extLst>
                </a:gridCol>
                <a:gridCol w="895178">
                  <a:extLst>
                    <a:ext uri="{9D8B030D-6E8A-4147-A177-3AD203B41FA5}">
                      <a16:colId xmlns:a16="http://schemas.microsoft.com/office/drawing/2014/main" val="986591854"/>
                    </a:ext>
                  </a:extLst>
                </a:gridCol>
                <a:gridCol w="895178">
                  <a:extLst>
                    <a:ext uri="{9D8B030D-6E8A-4147-A177-3AD203B41FA5}">
                      <a16:colId xmlns:a16="http://schemas.microsoft.com/office/drawing/2014/main" val="3185395975"/>
                    </a:ext>
                  </a:extLst>
                </a:gridCol>
                <a:gridCol w="895178">
                  <a:extLst>
                    <a:ext uri="{9D8B030D-6E8A-4147-A177-3AD203B41FA5}">
                      <a16:colId xmlns:a16="http://schemas.microsoft.com/office/drawing/2014/main" val="3507679924"/>
                    </a:ext>
                  </a:extLst>
                </a:gridCol>
                <a:gridCol w="895178">
                  <a:extLst>
                    <a:ext uri="{9D8B030D-6E8A-4147-A177-3AD203B41FA5}">
                      <a16:colId xmlns:a16="http://schemas.microsoft.com/office/drawing/2014/main" val="4145427038"/>
                    </a:ext>
                  </a:extLst>
                </a:gridCol>
              </a:tblGrid>
              <a:tr h="4105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6</a:t>
                      </a:r>
                      <a:r>
                        <a:rPr kumimoji="1" lang="ja-JP" altLang="en-US" sz="1400" dirty="0"/>
                        <a:t>本モデル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線形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相対誤差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非線形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相対誤差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3365953"/>
                  </a:ext>
                </a:extLst>
              </a:tr>
              <a:tr h="29381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cable2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31.2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18.3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527706"/>
                  </a:ext>
                </a:extLst>
              </a:tr>
              <a:tr h="29381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cable3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27.7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0.0%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19.7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18.3%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81787"/>
                  </a:ext>
                </a:extLst>
              </a:tr>
              <a:tr h="29381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cable4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27.7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16.1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138348"/>
                  </a:ext>
                </a:extLst>
              </a:tr>
              <a:tr h="29381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cable5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24.2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0.0%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17.8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16.3%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958969"/>
                  </a:ext>
                </a:extLst>
              </a:tr>
              <a:tr h="29381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cable6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24.2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14.9</a:t>
                      </a:r>
                      <a:endParaRPr kumimoji="1" lang="ja-JP" altLang="en-US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3015437"/>
                  </a:ext>
                </a:extLst>
              </a:tr>
            </a:tbl>
          </a:graphicData>
        </a:graphic>
      </p:graphicFrame>
      <p:graphicFrame>
        <p:nvGraphicFramePr>
          <p:cNvPr id="86" name="表 85">
            <a:extLst>
              <a:ext uri="{FF2B5EF4-FFF2-40B4-BE49-F238E27FC236}">
                <a16:creationId xmlns:a16="http://schemas.microsoft.com/office/drawing/2014/main" id="{325FDDE6-FBA6-A35B-4400-26698C9BAD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491153"/>
              </p:ext>
            </p:extLst>
          </p:nvPr>
        </p:nvGraphicFramePr>
        <p:xfrm>
          <a:off x="5227300" y="2651039"/>
          <a:ext cx="4700180" cy="2438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036">
                  <a:extLst>
                    <a:ext uri="{9D8B030D-6E8A-4147-A177-3AD203B41FA5}">
                      <a16:colId xmlns:a16="http://schemas.microsoft.com/office/drawing/2014/main" val="3345559231"/>
                    </a:ext>
                  </a:extLst>
                </a:gridCol>
                <a:gridCol w="940036">
                  <a:extLst>
                    <a:ext uri="{9D8B030D-6E8A-4147-A177-3AD203B41FA5}">
                      <a16:colId xmlns:a16="http://schemas.microsoft.com/office/drawing/2014/main" val="995068368"/>
                    </a:ext>
                  </a:extLst>
                </a:gridCol>
                <a:gridCol w="940036">
                  <a:extLst>
                    <a:ext uri="{9D8B030D-6E8A-4147-A177-3AD203B41FA5}">
                      <a16:colId xmlns:a16="http://schemas.microsoft.com/office/drawing/2014/main" val="3221211482"/>
                    </a:ext>
                  </a:extLst>
                </a:gridCol>
                <a:gridCol w="940036">
                  <a:extLst>
                    <a:ext uri="{9D8B030D-6E8A-4147-A177-3AD203B41FA5}">
                      <a16:colId xmlns:a16="http://schemas.microsoft.com/office/drawing/2014/main" val="4148555239"/>
                    </a:ext>
                  </a:extLst>
                </a:gridCol>
                <a:gridCol w="940036">
                  <a:extLst>
                    <a:ext uri="{9D8B030D-6E8A-4147-A177-3AD203B41FA5}">
                      <a16:colId xmlns:a16="http://schemas.microsoft.com/office/drawing/2014/main" val="3448592889"/>
                    </a:ext>
                  </a:extLst>
                </a:gridCol>
              </a:tblGrid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8</a:t>
                      </a:r>
                      <a:r>
                        <a:rPr kumimoji="1" lang="ja-JP" altLang="en-US" sz="1400" dirty="0"/>
                        <a:t>本モデル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線形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相対誤差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非線形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相対誤差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326451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cable2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28.5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16.8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7456160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cable3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24.9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0.0%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17.5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16.6%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89226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cable4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24.9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14.6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9814482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cable5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20.9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0.0%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15.1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13.9%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69640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cable6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20.9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13.0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053178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cable7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17.1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0.0%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12.7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11.0%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222610"/>
                  </a:ext>
                </a:extLst>
              </a:tr>
              <a:tr h="2670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cable8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17.1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11.3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961057"/>
                  </a:ext>
                </a:extLst>
              </a:tr>
            </a:tbl>
          </a:graphicData>
        </a:graphic>
      </p:graphicFrame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EBCB01B2-7A65-C5E0-0869-7731D8B64F19}"/>
              </a:ext>
            </a:extLst>
          </p:cNvPr>
          <p:cNvCxnSpPr/>
          <p:nvPr/>
        </p:nvCxnSpPr>
        <p:spPr>
          <a:xfrm flipH="1">
            <a:off x="4226621" y="591355"/>
            <a:ext cx="213080" cy="2708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97DE520B-BA7E-A958-8E47-66ECB3801C11}"/>
              </a:ext>
            </a:extLst>
          </p:cNvPr>
          <p:cNvCxnSpPr/>
          <p:nvPr/>
        </p:nvCxnSpPr>
        <p:spPr>
          <a:xfrm flipH="1">
            <a:off x="487371" y="2491922"/>
            <a:ext cx="213080" cy="2708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21750D37-1602-3573-2513-21805E803940}"/>
              </a:ext>
            </a:extLst>
          </p:cNvPr>
          <p:cNvCxnSpPr/>
          <p:nvPr/>
        </p:nvCxnSpPr>
        <p:spPr>
          <a:xfrm flipH="1">
            <a:off x="3904079" y="2241258"/>
            <a:ext cx="213080" cy="2708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21734</TotalTime>
  <Words>881</Words>
  <Application>Microsoft Office PowerPoint</Application>
  <PresentationFormat>ユーザー設定</PresentationFormat>
  <Paragraphs>368</Paragraphs>
  <Slides>10</Slides>
  <Notes>8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Liberation Sans</vt:lpstr>
      <vt:lpstr>Liberation Serif</vt:lpstr>
      <vt:lpstr>メイリオ</vt:lpstr>
      <vt:lpstr>Arial</vt:lpstr>
      <vt:lpstr>Cambria Math</vt:lpstr>
      <vt:lpstr>標準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柴田真杜</dc:creator>
  <cp:lastModifiedBy>真杜 柴田</cp:lastModifiedBy>
  <cp:revision>28</cp:revision>
  <dcterms:created xsi:type="dcterms:W3CDTF">2024-12-17T15:49:22Z</dcterms:created>
  <dcterms:modified xsi:type="dcterms:W3CDTF">2025-02-03T00:50:18Z</dcterms:modified>
</cp:coreProperties>
</file>