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95F"/>
    <a:srgbClr val="C55A11"/>
    <a:srgbClr val="4CB0E8"/>
    <a:srgbClr val="5CB5CB"/>
    <a:srgbClr val="529489"/>
    <a:srgbClr val="59BD9F"/>
    <a:srgbClr val="9C18D7"/>
    <a:srgbClr val="EA00DF"/>
    <a:srgbClr val="B41E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72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4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2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1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35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0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7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3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78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99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C07A-0470-4E77-A1A6-4DFF6044D4AD}" type="datetimeFigureOut">
              <a:rPr kumimoji="1" lang="ja-JP" altLang="en-US" smtClean="0"/>
              <a:t>2020/2/16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725A-FCF5-466F-AFEC-2C0C6FBE1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26455" y="88778"/>
            <a:ext cx="532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床版と鋼製防護柵の接合部の挙動</a:t>
            </a:r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81500" y="1380004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建築材料として普及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→土木分野でも有効活用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4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比較的軽量</a:t>
            </a:r>
            <a:endParaRPr lang="en-US" altLang="ja-JP" sz="2400" u="sng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24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疲労耐久性が高い</a:t>
            </a:r>
            <a:endParaRPr kumimoji="1" lang="en-US" altLang="ja-JP" sz="2400" u="sng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→橋梁床版として活用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666689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CLT:Cross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Laminated Timber (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直交集成板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230084" y="36696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08492" y="370162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防護柵の設置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が必須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8530"/>
          <a:stretch/>
        </p:blipFill>
        <p:spPr>
          <a:xfrm>
            <a:off x="2008996" y="4375355"/>
            <a:ext cx="962296" cy="2042750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3230084" y="52368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3871" r="77341" b="20477"/>
          <a:stretch/>
        </p:blipFill>
        <p:spPr>
          <a:xfrm>
            <a:off x="5308142" y="4260208"/>
            <a:ext cx="803881" cy="2273043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1506157" y="5443171"/>
            <a:ext cx="484996" cy="2540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2329" y="507103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コンクリート地覆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029200" y="5376805"/>
            <a:ext cx="372510" cy="5554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140422" y="49167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直接取り付け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99670" y="4976695"/>
            <a:ext cx="28536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有限要素法</a:t>
            </a:r>
            <a:r>
              <a:rPr kumimoji="1" lang="en-US" altLang="ja-JP" sz="23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(FEM)</a:t>
            </a:r>
            <a:r>
              <a:rPr kumimoji="1" lang="ja-JP" altLang="en-US" sz="23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endParaRPr kumimoji="1" lang="en-US" altLang="ja-JP" sz="23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3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接合部の</a:t>
            </a:r>
            <a:r>
              <a:rPr lang="ja-JP" altLang="en-US" sz="23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挙動を</a:t>
            </a:r>
            <a:r>
              <a:rPr kumimoji="1" lang="ja-JP" altLang="en-US" sz="23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解析</a:t>
            </a:r>
            <a:endParaRPr kumimoji="1" lang="ja-JP" altLang="en-US" sz="23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12675" y="48202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7016833 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髙橋佑輔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r="16110" b="22191"/>
          <a:stretch/>
        </p:blipFill>
        <p:spPr>
          <a:xfrm>
            <a:off x="130471" y="2836460"/>
            <a:ext cx="2960142" cy="15374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23010" b="39342"/>
          <a:stretch/>
        </p:blipFill>
        <p:spPr>
          <a:xfrm>
            <a:off x="451687" y="1084514"/>
            <a:ext cx="3267601" cy="175054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0" t="78387" r="28399" b="14654"/>
          <a:stretch/>
        </p:blipFill>
        <p:spPr>
          <a:xfrm>
            <a:off x="5685818" y="6019461"/>
            <a:ext cx="440661" cy="22339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 rot="984012">
            <a:off x="1198197" y="3130574"/>
            <a:ext cx="1621599" cy="1060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984012">
            <a:off x="433670" y="3646310"/>
            <a:ext cx="1621599" cy="10605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3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1183" r="9110" b="10410"/>
          <a:stretch/>
        </p:blipFill>
        <p:spPr>
          <a:xfrm>
            <a:off x="0" y="1387668"/>
            <a:ext cx="5496296" cy="28033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40"/>
            <a:ext cx="1143160" cy="106694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6285" y="1021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解析モデル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5547032" y="4097623"/>
            <a:ext cx="3589306" cy="2785700"/>
            <a:chOff x="5574992" y="3162300"/>
            <a:chExt cx="3589306" cy="27857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" t="7099" b="10789"/>
            <a:stretch/>
          </p:blipFill>
          <p:spPr>
            <a:xfrm>
              <a:off x="5574992" y="3162300"/>
              <a:ext cx="3589306" cy="2260600"/>
            </a:xfrm>
            <a:prstGeom prst="rect">
              <a:avLst/>
            </a:prstGeom>
          </p:spPr>
        </p:pic>
        <p:cxnSp>
          <p:nvCxnSpPr>
            <p:cNvPr id="12" name="直線コネクタ 11"/>
            <p:cNvCxnSpPr/>
            <p:nvPr/>
          </p:nvCxnSpPr>
          <p:spPr>
            <a:xfrm>
              <a:off x="6348861" y="4884759"/>
              <a:ext cx="516268" cy="0"/>
            </a:xfrm>
            <a:prstGeom prst="line">
              <a:avLst/>
            </a:prstGeom>
            <a:ln w="76200">
              <a:solidFill>
                <a:srgbClr val="EA00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559800" y="4884759"/>
              <a:ext cx="190500" cy="0"/>
            </a:xfrm>
            <a:prstGeom prst="line">
              <a:avLst/>
            </a:prstGeom>
            <a:ln w="76200">
              <a:solidFill>
                <a:srgbClr val="EA00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8750300" y="4673600"/>
              <a:ext cx="0" cy="245278"/>
            </a:xfrm>
            <a:prstGeom prst="line">
              <a:avLst/>
            </a:prstGeom>
            <a:ln w="76200">
              <a:solidFill>
                <a:srgbClr val="EA00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 flipV="1">
              <a:off x="6769100" y="4961109"/>
              <a:ext cx="419100" cy="61755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7274312" y="557866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完全固定</a:t>
              </a:r>
              <a:endPara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8242300" y="4918878"/>
              <a:ext cx="317500" cy="65106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矢印コネクタ 31"/>
          <p:cNvCxnSpPr/>
          <p:nvPr/>
        </p:nvCxnSpPr>
        <p:spPr>
          <a:xfrm>
            <a:off x="1443639" y="2228202"/>
            <a:ext cx="3022600" cy="85090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 rot="1019404">
            <a:off x="2747190" y="23386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2m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2748148" y="2432050"/>
            <a:ext cx="2141352" cy="1249278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 rot="19871972">
            <a:off x="3645638" y="29776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2m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右矢印 1"/>
          <p:cNvSpPr/>
          <p:nvPr/>
        </p:nvSpPr>
        <p:spPr>
          <a:xfrm rot="9582344">
            <a:off x="1830017" y="1661827"/>
            <a:ext cx="637673" cy="447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9417" y="13080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45kN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載荷</a:t>
            </a:r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07226" y="119977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t=4.5mm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1218059" y="3738202"/>
            <a:ext cx="554159" cy="164728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 rot="939525">
            <a:off x="1049517" y="38596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300mm</a:t>
            </a:r>
          </a:p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縦</a:t>
            </a:r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:350mm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5433310" y="2301071"/>
            <a:ext cx="3488556" cy="1665251"/>
            <a:chOff x="2242013" y="3954207"/>
            <a:chExt cx="3488556" cy="166525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72" y="4190850"/>
              <a:ext cx="1850424" cy="1387818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3543315" y="395420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σ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340719" y="52809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ε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242013" y="4348562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めり込み応力</a:t>
              </a:r>
              <a:endParaRPr lang="en-US" altLang="ja-JP" dirty="0" smtClean="0">
                <a:solidFill>
                  <a:srgbClr val="C55A1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 smtClean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　</a:t>
              </a:r>
              <a:r>
                <a:rPr lang="en-US" altLang="ja-JP" dirty="0" smtClean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2.35MPa</a:t>
              </a:r>
              <a:endParaRPr kumimoji="1" lang="ja-JP" altLang="en-US" dirty="0">
                <a:solidFill>
                  <a:srgbClr val="C55A1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3763041" y="4668333"/>
              <a:ext cx="757697" cy="5267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4195200" y="50450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E=3.5GPa</a:t>
              </a:r>
              <a:endParaRPr kumimoji="1" lang="ja-JP" altLang="en-US" dirty="0">
                <a:solidFill>
                  <a:srgbClr val="C55A1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653007" y="4031789"/>
            <a:ext cx="2929824" cy="1665251"/>
            <a:chOff x="2800745" y="3954207"/>
            <a:chExt cx="2929824" cy="1665251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72" y="4190850"/>
              <a:ext cx="1850424" cy="1387818"/>
            </a:xfrm>
            <a:prstGeom prst="rect">
              <a:avLst/>
            </a:prstGeom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3543315" y="395420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σ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340719" y="52809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ε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800745" y="448366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4D595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235MPa</a:t>
              </a:r>
              <a:endParaRPr kumimoji="1" lang="ja-JP" altLang="en-US" dirty="0">
                <a:solidFill>
                  <a:srgbClr val="4D595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3763041" y="4668333"/>
              <a:ext cx="757697" cy="5267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4195200" y="50450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4D595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E=206GPa</a:t>
              </a:r>
              <a:endParaRPr kumimoji="1" lang="ja-JP" altLang="en-US" dirty="0">
                <a:solidFill>
                  <a:srgbClr val="4D595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cxnSp>
        <p:nvCxnSpPr>
          <p:cNvPr id="64" name="直線矢印コネクタ 63"/>
          <p:cNvCxnSpPr/>
          <p:nvPr/>
        </p:nvCxnSpPr>
        <p:spPr>
          <a:xfrm flipH="1">
            <a:off x="4571084" y="3345453"/>
            <a:ext cx="2137614" cy="7875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7552239" y="391702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55A1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endParaRPr kumimoji="1" lang="ja-JP" altLang="en-US" dirty="0">
              <a:solidFill>
                <a:srgbClr val="C55A1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088055" y="56059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4D595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鋼材</a:t>
            </a:r>
            <a:endParaRPr kumimoji="1" lang="ja-JP" altLang="en-US" dirty="0">
              <a:solidFill>
                <a:srgbClr val="4D595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H="1" flipV="1">
            <a:off x="1781077" y="3101364"/>
            <a:ext cx="1705755" cy="135684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1841315" y="53584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固定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プレート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80" name="直線矢印コネクタ 79"/>
          <p:cNvCxnSpPr>
            <a:stCxn id="78" idx="0"/>
          </p:cNvCxnSpPr>
          <p:nvPr/>
        </p:nvCxnSpPr>
        <p:spPr>
          <a:xfrm flipH="1" flipV="1">
            <a:off x="1874330" y="3810518"/>
            <a:ext cx="751815" cy="15479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8238" y="6374896"/>
            <a:ext cx="7096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有限要素解析ツールとして</a:t>
            </a:r>
            <a:r>
              <a:rPr kumimoji="1"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Marc Mentat2018.0.0</a:t>
            </a:r>
            <a:r>
              <a:rPr kumimoji="1"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を使用</a:t>
            </a:r>
            <a:endParaRPr kumimoji="1" lang="ja-JP" altLang="en-US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6916815" y="2574820"/>
            <a:ext cx="0" cy="12968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3548884" y="4314513"/>
            <a:ext cx="21883" cy="129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6900774" y="3861367"/>
            <a:ext cx="1726316" cy="205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3558245" y="5593149"/>
            <a:ext cx="1726316" cy="205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776808" y="15162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床版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7" name="直線矢印コネクタ 66"/>
          <p:cNvCxnSpPr>
            <a:stCxn id="4" idx="2"/>
          </p:cNvCxnSpPr>
          <p:nvPr/>
        </p:nvCxnSpPr>
        <p:spPr>
          <a:xfrm flipH="1">
            <a:off x="3875060" y="1885534"/>
            <a:ext cx="398038" cy="25380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r="15927" b="22934"/>
          <a:stretch/>
        </p:blipFill>
        <p:spPr>
          <a:xfrm>
            <a:off x="5020491" y="-442"/>
            <a:ext cx="4111980" cy="2126397"/>
          </a:xfrm>
          <a:prstGeom prst="rect">
            <a:avLst/>
          </a:prstGeom>
        </p:spPr>
      </p:pic>
      <p:sp>
        <p:nvSpPr>
          <p:cNvPr id="38" name="右矢印 37"/>
          <p:cNvSpPr/>
          <p:nvPr/>
        </p:nvSpPr>
        <p:spPr>
          <a:xfrm rot="8635734">
            <a:off x="5130463" y="18754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 rot="872303">
            <a:off x="6586202" y="450240"/>
            <a:ext cx="2123185" cy="151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5400000">
            <a:off x="6337477" y="4284498"/>
            <a:ext cx="320143" cy="863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066042" y="4745915"/>
            <a:ext cx="0" cy="847234"/>
          </a:xfrm>
          <a:prstGeom prst="straightConnector1">
            <a:avLst/>
          </a:prstGeom>
          <a:ln w="19050">
            <a:solidFill>
              <a:srgbClr val="3584C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57758" y="50169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600mm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553719" cy="18684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1842" r="8724" b="9990"/>
          <a:stretch/>
        </p:blipFill>
        <p:spPr>
          <a:xfrm>
            <a:off x="5295994" y="16053"/>
            <a:ext cx="3848006" cy="19281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7"/>
          <a:stretch/>
        </p:blipFill>
        <p:spPr>
          <a:xfrm>
            <a:off x="71014" y="4114560"/>
            <a:ext cx="3719744" cy="27532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2"/>
          <a:stretch/>
        </p:blipFill>
        <p:spPr>
          <a:xfrm>
            <a:off x="5362822" y="4110339"/>
            <a:ext cx="3714350" cy="274766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882864" y="-1838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解析結果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防護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柵支柱について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259882" y="1515921"/>
            <a:ext cx="3888971" cy="3331855"/>
            <a:chOff x="2259882" y="1515921"/>
            <a:chExt cx="3888971" cy="333185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532" y="1515921"/>
              <a:ext cx="3577321" cy="2682991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 rot="16200000">
              <a:off x="1890550" y="251916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lang="en-US" altLang="ja-JP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782731" y="4104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水平変位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(mm)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859401" y="447844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と水平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変位</a:t>
              </a:r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の関係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488464" y="34540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ここから降伏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544715" y="2725445"/>
            <a:ext cx="1393794" cy="180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3777448" y="1973175"/>
            <a:ext cx="2371405" cy="26609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6147348" y="1980111"/>
            <a:ext cx="2929824" cy="1712065"/>
            <a:chOff x="2800745" y="3907393"/>
            <a:chExt cx="2929824" cy="1712065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219" y="4198262"/>
              <a:ext cx="1850424" cy="1387818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3536860" y="390739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σ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40719" y="52809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ε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800745" y="448366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4D595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235MPa</a:t>
              </a:r>
              <a:endParaRPr kumimoji="1" lang="ja-JP" altLang="en-US" dirty="0">
                <a:solidFill>
                  <a:srgbClr val="4D595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V="1">
              <a:off x="3763041" y="4668333"/>
              <a:ext cx="757697" cy="5267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4195200" y="50450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4D595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E=206GPa</a:t>
              </a:r>
              <a:endParaRPr kumimoji="1" lang="ja-JP" altLang="en-US" dirty="0">
                <a:solidFill>
                  <a:srgbClr val="4D595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635466" y="36162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4D595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鋼材</a:t>
            </a:r>
            <a:endParaRPr kumimoji="1" lang="ja-JP" altLang="en-US" dirty="0">
              <a:solidFill>
                <a:srgbClr val="4D595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6560032" y="3882499"/>
            <a:ext cx="2594606" cy="1519523"/>
            <a:chOff x="2748148" y="3954207"/>
            <a:chExt cx="2982421" cy="1665251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72" y="4190850"/>
              <a:ext cx="1850424" cy="1387818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3543316" y="3954207"/>
              <a:ext cx="448121" cy="37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σ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340719" y="52809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ε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748148" y="4464621"/>
              <a:ext cx="934568" cy="33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chemeClr val="accent2">
                      <a:lumMod val="7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2.35MPa</a:t>
              </a:r>
              <a:endParaRPr kumimoji="1" lang="ja-JP" altLang="en-US" sz="1400" b="1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3763041" y="4668333"/>
              <a:ext cx="757697" cy="5267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4195200" y="5045065"/>
              <a:ext cx="1037754" cy="33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accent2">
                      <a:lumMod val="7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E=3.5GPa</a:t>
              </a:r>
              <a:endParaRPr kumimoji="1" lang="ja-JP" altLang="en-US" sz="1400" b="1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cxnSp>
        <p:nvCxnSpPr>
          <p:cNvPr id="11" name="直線矢印コネクタ 10"/>
          <p:cNvCxnSpPr>
            <a:endCxn id="23" idx="2"/>
          </p:cNvCxnSpPr>
          <p:nvPr/>
        </p:nvCxnSpPr>
        <p:spPr>
          <a:xfrm flipH="1" flipV="1">
            <a:off x="7078388" y="2318665"/>
            <a:ext cx="94" cy="13208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7066900" y="3610155"/>
            <a:ext cx="1748582" cy="4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7442955" y="5298538"/>
            <a:ext cx="14392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7407319" y="4130197"/>
            <a:ext cx="0" cy="1168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7863761" y="53473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右矢印 2"/>
          <p:cNvSpPr/>
          <p:nvPr/>
        </p:nvSpPr>
        <p:spPr>
          <a:xfrm rot="10800000">
            <a:off x="1390558" y="5120349"/>
            <a:ext cx="540328" cy="271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0800000">
            <a:off x="6637170" y="5107564"/>
            <a:ext cx="540328" cy="271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17935" r="11573"/>
          <a:stretch/>
        </p:blipFill>
        <p:spPr>
          <a:xfrm>
            <a:off x="781621" y="4181466"/>
            <a:ext cx="3554877" cy="22151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3" y="3248921"/>
            <a:ext cx="620628" cy="329228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4140" r="16074"/>
          <a:stretch/>
        </p:blipFill>
        <p:spPr>
          <a:xfrm>
            <a:off x="4957126" y="4038823"/>
            <a:ext cx="3409857" cy="23578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91" y="3157551"/>
            <a:ext cx="620629" cy="32922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/>
          <a:stretch/>
        </p:blipFill>
        <p:spPr>
          <a:xfrm>
            <a:off x="5628905" y="1302081"/>
            <a:ext cx="2558942" cy="2702343"/>
          </a:xfrm>
          <a:prstGeom prst="rect">
            <a:avLst/>
          </a:prstGeom>
        </p:spPr>
      </p:pic>
      <p:sp>
        <p:nvSpPr>
          <p:cNvPr id="21" name="ドーナツ 20"/>
          <p:cNvSpPr/>
          <p:nvPr/>
        </p:nvSpPr>
        <p:spPr>
          <a:xfrm rot="20563247">
            <a:off x="6809970" y="3257759"/>
            <a:ext cx="691612" cy="383839"/>
          </a:xfrm>
          <a:prstGeom prst="donut">
            <a:avLst>
              <a:gd name="adj" fmla="val 65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3689" y="91363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解析結果</a:t>
            </a:r>
            <a:endParaRPr kumimoji="1"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23042" y="6449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25kN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22720" y="64439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kN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ドーナツ 39"/>
          <p:cNvSpPr/>
          <p:nvPr/>
        </p:nvSpPr>
        <p:spPr>
          <a:xfrm>
            <a:off x="1981739" y="4973077"/>
            <a:ext cx="1189607" cy="408373"/>
          </a:xfrm>
          <a:prstGeom prst="donut">
            <a:avLst>
              <a:gd name="adj" fmla="val 554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376406" y="4821542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3MPa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3178205" y="5006208"/>
            <a:ext cx="184517" cy="9052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2277806" y="441807"/>
            <a:ext cx="3888971" cy="3331855"/>
            <a:chOff x="2259882" y="1515921"/>
            <a:chExt cx="3888971" cy="333185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532" y="1515921"/>
              <a:ext cx="3577321" cy="2682991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 rot="16200000">
              <a:off x="1890550" y="251916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lang="en-US" altLang="ja-JP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782731" y="4104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水平変位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(mm)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859401" y="447844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と水平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変位</a:t>
              </a:r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の関係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cxnSp>
        <p:nvCxnSpPr>
          <p:cNvPr id="30" name="直線矢印コネクタ 29"/>
          <p:cNvCxnSpPr/>
          <p:nvPr/>
        </p:nvCxnSpPr>
        <p:spPr>
          <a:xfrm flipH="1" flipV="1">
            <a:off x="3843444" y="914473"/>
            <a:ext cx="2259863" cy="321380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2596511" y="1585780"/>
            <a:ext cx="371916" cy="235799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450824" y="32586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55A1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endParaRPr kumimoji="1" lang="ja-JP" altLang="en-US" dirty="0">
              <a:solidFill>
                <a:srgbClr val="C55A1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ドーナツ 58"/>
          <p:cNvSpPr/>
          <p:nvPr/>
        </p:nvSpPr>
        <p:spPr>
          <a:xfrm>
            <a:off x="6203268" y="5077194"/>
            <a:ext cx="1189607" cy="285972"/>
          </a:xfrm>
          <a:prstGeom prst="donut">
            <a:avLst>
              <a:gd name="adj" fmla="val 554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585128" y="4628973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MPa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3" name="直線コネクタ 62"/>
          <p:cNvCxnSpPr>
            <a:stCxn id="59" idx="6"/>
            <a:endCxn id="62" idx="1"/>
          </p:cNvCxnSpPr>
          <p:nvPr/>
        </p:nvCxnSpPr>
        <p:spPr>
          <a:xfrm flipV="1">
            <a:off x="7392875" y="4813639"/>
            <a:ext cx="192253" cy="4065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65" idx="3"/>
            <a:endCxn id="60" idx="2"/>
          </p:cNvCxnSpPr>
          <p:nvPr/>
        </p:nvCxnSpPr>
        <p:spPr>
          <a:xfrm flipV="1">
            <a:off x="5992723" y="5538906"/>
            <a:ext cx="210545" cy="1371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66002" y="1722047"/>
            <a:ext cx="2700560" cy="1672229"/>
            <a:chOff x="-65014" y="1348986"/>
            <a:chExt cx="2700560" cy="1672229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-65014" y="1348986"/>
              <a:ext cx="2700560" cy="1672229"/>
              <a:chOff x="2458483" y="3726599"/>
              <a:chExt cx="3429704" cy="1958603"/>
            </a:xfrm>
          </p:grpSpPr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239" y="4197428"/>
                <a:ext cx="1850424" cy="1387818"/>
              </a:xfrm>
              <a:prstGeom prst="rect">
                <a:avLst/>
              </a:prstGeom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3578620" y="3847948"/>
                <a:ext cx="495109" cy="39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σ</a:t>
                </a:r>
                <a:endParaRPr kumimoji="1"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498337" y="5346648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ε</a:t>
                </a:r>
                <a:endParaRPr kumimoji="1"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2458483" y="3726599"/>
                <a:ext cx="1514934" cy="1081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C55A1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めり込み</a:t>
                </a:r>
                <a:endParaRPr lang="en-US" altLang="ja-JP" dirty="0" smtClean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dirty="0" smtClean="0">
                    <a:solidFill>
                      <a:srgbClr val="C55A1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応力</a:t>
                </a:r>
                <a:endParaRPr lang="en-US" altLang="ja-JP" dirty="0" smtClean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dirty="0" smtClean="0">
                    <a:solidFill>
                      <a:srgbClr val="C55A1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2.35MPa</a:t>
                </a:r>
                <a:endParaRPr kumimoji="1" lang="ja-JP" altLang="en-US" dirty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 flipV="1">
                <a:off x="3763041" y="4668333"/>
                <a:ext cx="757697" cy="526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/>
              <p:cNvSpPr txBox="1"/>
              <p:nvPr/>
            </p:nvSpPr>
            <p:spPr>
              <a:xfrm>
                <a:off x="4195201" y="5045065"/>
                <a:ext cx="1407152" cy="432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C55A1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E=3.5GPa</a:t>
                </a:r>
                <a:endParaRPr kumimoji="1" lang="ja-JP" altLang="en-US" dirty="0">
                  <a:solidFill>
                    <a:srgbClr val="C55A1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cxnSp>
          <p:nvCxnSpPr>
            <p:cNvPr id="17" name="直線矢印コネクタ 16"/>
            <p:cNvCxnSpPr>
              <a:endCxn id="50" idx="2"/>
            </p:cNvCxnSpPr>
            <p:nvPr/>
          </p:nvCxnSpPr>
          <p:spPr>
            <a:xfrm flipV="1">
              <a:off x="1003805" y="1791147"/>
              <a:ext cx="8106" cy="1085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endCxn id="51" idx="1"/>
            </p:cNvCxnSpPr>
            <p:nvPr/>
          </p:nvCxnSpPr>
          <p:spPr>
            <a:xfrm flipV="1">
              <a:off x="1003468" y="2876689"/>
              <a:ext cx="1325109" cy="88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20" y="16611"/>
            <a:ext cx="2721280" cy="1466542"/>
          </a:xfrm>
          <a:prstGeom prst="rect">
            <a:avLst/>
          </a:prstGeom>
        </p:spPr>
      </p:pic>
      <p:cxnSp>
        <p:nvCxnSpPr>
          <p:cNvPr id="74" name="直線矢印コネクタ 73"/>
          <p:cNvCxnSpPr/>
          <p:nvPr/>
        </p:nvCxnSpPr>
        <p:spPr>
          <a:xfrm flipH="1">
            <a:off x="6968973" y="836299"/>
            <a:ext cx="330640" cy="610761"/>
          </a:xfrm>
          <a:prstGeom prst="straightConnector1">
            <a:avLst/>
          </a:prstGeom>
          <a:ln w="38100">
            <a:solidFill>
              <a:srgbClr val="FF43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046445" y="4084578"/>
            <a:ext cx="1068289" cy="113043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264642" y="4084578"/>
            <a:ext cx="1068289" cy="113043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800429" y="5572026"/>
            <a:ext cx="3534539" cy="8246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957126" y="5572026"/>
            <a:ext cx="3389749" cy="8246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ドーナツ 59"/>
          <p:cNvSpPr/>
          <p:nvPr/>
        </p:nvSpPr>
        <p:spPr>
          <a:xfrm>
            <a:off x="6203268" y="5386600"/>
            <a:ext cx="1189607" cy="304612"/>
          </a:xfrm>
          <a:prstGeom prst="donut">
            <a:avLst>
              <a:gd name="adj" fmla="val 554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346392" y="5491423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MPa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02356" y="64310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フランジ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3868415" y="6424364"/>
            <a:ext cx="352596" cy="2236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5164521" y="6431043"/>
            <a:ext cx="289473" cy="2489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29" idx="1"/>
          </p:cNvCxnSpPr>
          <p:nvPr/>
        </p:nvCxnSpPr>
        <p:spPr>
          <a:xfrm flipH="1">
            <a:off x="3204808" y="4018395"/>
            <a:ext cx="583323" cy="1286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788131" y="38337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固定プレート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1" name="直線矢印コネクタ 60"/>
          <p:cNvCxnSpPr>
            <a:stCxn id="29" idx="3"/>
          </p:cNvCxnSpPr>
          <p:nvPr/>
        </p:nvCxnSpPr>
        <p:spPr>
          <a:xfrm>
            <a:off x="5357791" y="4018395"/>
            <a:ext cx="888043" cy="20353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 rot="11593925">
            <a:off x="7065887" y="1945548"/>
            <a:ext cx="460275" cy="35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2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19140" r="30000" b="13514"/>
          <a:stretch/>
        </p:blipFill>
        <p:spPr>
          <a:xfrm>
            <a:off x="6326806" y="393447"/>
            <a:ext cx="2444332" cy="2294339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694980" y="245346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固定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プレートを拡張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2" name="曲線コネクタ 41"/>
          <p:cNvCxnSpPr>
            <a:endCxn id="39" idx="2"/>
          </p:cNvCxnSpPr>
          <p:nvPr/>
        </p:nvCxnSpPr>
        <p:spPr>
          <a:xfrm flipV="1">
            <a:off x="3941437" y="1677978"/>
            <a:ext cx="2801526" cy="1866655"/>
          </a:xfrm>
          <a:prstGeom prst="curvedConnector3">
            <a:avLst>
              <a:gd name="adj1" fmla="val 6774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1027563" y="636174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固定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プレート縁部付近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123182" y="636174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外桁フランジ縁部付近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2685038" y="1871"/>
            <a:ext cx="2746644" cy="2433246"/>
            <a:chOff x="2685038" y="1871"/>
            <a:chExt cx="2746644" cy="2433246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038" y="1871"/>
              <a:ext cx="2746644" cy="2424473"/>
            </a:xfrm>
            <a:prstGeom prst="rect">
              <a:avLst/>
            </a:prstGeom>
          </p:spPr>
        </p:pic>
        <p:cxnSp>
          <p:nvCxnSpPr>
            <p:cNvPr id="17" name="直線矢印コネクタ 16"/>
            <p:cNvCxnSpPr/>
            <p:nvPr/>
          </p:nvCxnSpPr>
          <p:spPr>
            <a:xfrm flipV="1">
              <a:off x="3817398" y="1829511"/>
              <a:ext cx="1358700" cy="451786"/>
            </a:xfrm>
            <a:prstGeom prst="straightConnector1">
              <a:avLst/>
            </a:prstGeom>
            <a:ln w="19050">
              <a:solidFill>
                <a:srgbClr val="3584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 rot="20468175">
              <a:off x="4194552" y="2065785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400mm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V="1">
              <a:off x="3308384" y="1431384"/>
              <a:ext cx="891166" cy="283555"/>
            </a:xfrm>
            <a:prstGeom prst="straightConnector1">
              <a:avLst/>
            </a:prstGeom>
            <a:ln w="19050">
              <a:solidFill>
                <a:srgbClr val="B73BA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 rot="20353951">
              <a:off x="3486309" y="149000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300mm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-12385" y="0"/>
            <a:ext cx="2685038" cy="2426655"/>
            <a:chOff x="-12385" y="0"/>
            <a:chExt cx="2685038" cy="2426655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r="3858"/>
            <a:stretch/>
          </p:blipFill>
          <p:spPr>
            <a:xfrm>
              <a:off x="-12385" y="0"/>
              <a:ext cx="2685038" cy="2426655"/>
            </a:xfrm>
            <a:prstGeom prst="rect">
              <a:avLst/>
            </a:prstGeom>
          </p:spPr>
        </p:pic>
        <p:cxnSp>
          <p:nvCxnSpPr>
            <p:cNvPr id="47" name="直線矢印コネクタ 46"/>
            <p:cNvCxnSpPr/>
            <p:nvPr/>
          </p:nvCxnSpPr>
          <p:spPr>
            <a:xfrm>
              <a:off x="1472368" y="1265780"/>
              <a:ext cx="825994" cy="549671"/>
            </a:xfrm>
            <a:prstGeom prst="straightConnector1">
              <a:avLst/>
            </a:prstGeom>
            <a:ln w="19050">
              <a:solidFill>
                <a:srgbClr val="35B95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 rot="2063974">
              <a:off x="1575104" y="124671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400mm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>
              <a:off x="601127" y="1642369"/>
              <a:ext cx="677257" cy="476669"/>
            </a:xfrm>
            <a:prstGeom prst="straightConnector1">
              <a:avLst/>
            </a:prstGeom>
            <a:ln>
              <a:solidFill>
                <a:srgbClr val="B73BA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 rot="2007702">
              <a:off x="793414" y="157030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350mm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6928184" y="160744"/>
            <a:ext cx="1346664" cy="149573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343531" y="2104264"/>
            <a:ext cx="2427607" cy="58198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ドーナツ 38"/>
          <p:cNvSpPr/>
          <p:nvPr/>
        </p:nvSpPr>
        <p:spPr>
          <a:xfrm>
            <a:off x="6742963" y="1529265"/>
            <a:ext cx="1628844" cy="297426"/>
          </a:xfrm>
          <a:prstGeom prst="donut">
            <a:avLst>
              <a:gd name="adj" fmla="val 554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V="1">
            <a:off x="7060719" y="2295575"/>
            <a:ext cx="500298" cy="1103047"/>
          </a:xfrm>
          <a:prstGeom prst="straightConnector1">
            <a:avLst/>
          </a:prstGeom>
          <a:ln w="19050">
            <a:solidFill>
              <a:srgbClr val="B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ドーナツ 39"/>
          <p:cNvSpPr/>
          <p:nvPr/>
        </p:nvSpPr>
        <p:spPr>
          <a:xfrm>
            <a:off x="6744116" y="1931241"/>
            <a:ext cx="1628844" cy="284087"/>
          </a:xfrm>
          <a:prstGeom prst="donut">
            <a:avLst>
              <a:gd name="adj" fmla="val 5540"/>
            </a:avLst>
          </a:prstGeom>
          <a:solidFill>
            <a:srgbClr val="EB5353"/>
          </a:solidFill>
          <a:ln>
            <a:solidFill>
              <a:srgbClr val="EB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60" y="3437044"/>
            <a:ext cx="3712318" cy="2784239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 rot="16200000">
            <a:off x="3749054" y="446045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CLT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最大主応力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(MPa)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767180" y="49884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9C18D7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拡張前</a:t>
            </a:r>
            <a:endParaRPr kumimoji="1" lang="ja-JP" altLang="en-US" sz="1600" b="1" dirty="0">
              <a:solidFill>
                <a:srgbClr val="9C18D7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9" name="直線矢印コネクタ 48"/>
          <p:cNvCxnSpPr>
            <a:stCxn id="48" idx="3"/>
          </p:cNvCxnSpPr>
          <p:nvPr/>
        </p:nvCxnSpPr>
        <p:spPr>
          <a:xfrm>
            <a:off x="7567399" y="5157688"/>
            <a:ext cx="412751" cy="203642"/>
          </a:xfrm>
          <a:prstGeom prst="straightConnector1">
            <a:avLst/>
          </a:prstGeom>
          <a:ln w="19050">
            <a:solidFill>
              <a:srgbClr val="9C18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7846856" y="4341896"/>
            <a:ext cx="423949" cy="49876"/>
          </a:xfrm>
          <a:prstGeom prst="straightConnector1">
            <a:avLst/>
          </a:prstGeom>
          <a:ln w="19050">
            <a:solidFill>
              <a:srgbClr val="529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928184" y="42376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52948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縦幅拡張</a:t>
            </a:r>
            <a:endParaRPr kumimoji="1" lang="ja-JP" altLang="en-US" sz="1600" b="1" dirty="0">
              <a:solidFill>
                <a:srgbClr val="529489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flipH="1">
            <a:off x="8392987" y="5458572"/>
            <a:ext cx="44431" cy="287874"/>
          </a:xfrm>
          <a:prstGeom prst="straightConnector1">
            <a:avLst/>
          </a:prstGeom>
          <a:ln w="19050">
            <a:solidFill>
              <a:srgbClr val="4CB0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8058830" y="5110163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4CB0E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横幅拡張</a:t>
            </a:r>
            <a:endParaRPr kumimoji="1" lang="ja-JP" altLang="en-US" sz="1600" b="1" dirty="0">
              <a:solidFill>
                <a:srgbClr val="4CB0E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231795" y="3398622"/>
            <a:ext cx="3870299" cy="3035200"/>
            <a:chOff x="231795" y="3398622"/>
            <a:chExt cx="3870299" cy="30352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19" y="3530339"/>
              <a:ext cx="3474975" cy="2606232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2374573" y="5295207"/>
              <a:ext cx="307598" cy="124691"/>
            </a:xfrm>
            <a:prstGeom prst="straightConnector1">
              <a:avLst/>
            </a:prstGeom>
            <a:ln w="19050">
              <a:solidFill>
                <a:srgbClr val="9C18D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1629949" y="5120018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9C18D7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拡張前</a:t>
              </a:r>
              <a:endParaRPr kumimoji="1" lang="ja-JP" altLang="en-US" sz="1600" b="1" dirty="0">
                <a:solidFill>
                  <a:srgbClr val="9C18D7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3225338" y="4222866"/>
              <a:ext cx="423949" cy="49876"/>
            </a:xfrm>
            <a:prstGeom prst="straightConnector1">
              <a:avLst/>
            </a:prstGeom>
            <a:ln w="19050">
              <a:solidFill>
                <a:srgbClr val="5294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2298362" y="41034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529489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縦幅拡張</a:t>
              </a:r>
              <a:endParaRPr kumimoji="1" lang="ja-JP" altLang="en-US" sz="1600" b="1" dirty="0">
                <a:solidFill>
                  <a:srgbClr val="52948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9" name="直線矢印コネクタ 18"/>
            <p:cNvCxnSpPr>
              <a:stCxn id="24" idx="0"/>
            </p:cNvCxnSpPr>
            <p:nvPr/>
          </p:nvCxnSpPr>
          <p:spPr>
            <a:xfrm flipV="1">
              <a:off x="3511929" y="4714822"/>
              <a:ext cx="137358" cy="578089"/>
            </a:xfrm>
            <a:prstGeom prst="straightConnector1">
              <a:avLst/>
            </a:prstGeom>
            <a:ln w="19050">
              <a:solidFill>
                <a:srgbClr val="4CB0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3006021" y="5292911"/>
              <a:ext cx="1011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4CB0E8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横幅拡張</a:t>
              </a:r>
              <a:endParaRPr kumimoji="1" lang="ja-JP" altLang="en-US" sz="1600" b="1" dirty="0">
                <a:solidFill>
                  <a:srgbClr val="4CB0E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16200000">
              <a:off x="-830034" y="4460451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CLT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最大主応力</a:t>
              </a:r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(MPa)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76170" y="60644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kumimoji="1" lang="en-US" altLang="ja-JP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6613291" y="60928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荷重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en-US" altLang="ja-JP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kN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5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r="57099" b="9323"/>
          <a:stretch/>
        </p:blipFill>
        <p:spPr>
          <a:xfrm>
            <a:off x="0" y="3707479"/>
            <a:ext cx="2236189" cy="30750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r="53955" b="9542"/>
          <a:stretch/>
        </p:blipFill>
        <p:spPr>
          <a:xfrm>
            <a:off x="2935305" y="3707479"/>
            <a:ext cx="2338871" cy="30750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r="58680" b="9125"/>
          <a:stretch/>
        </p:blipFill>
        <p:spPr>
          <a:xfrm>
            <a:off x="5770486" y="3713321"/>
            <a:ext cx="2154291" cy="3069220"/>
          </a:xfrm>
          <a:prstGeom prst="rect">
            <a:avLst/>
          </a:prstGeom>
        </p:spPr>
      </p:pic>
      <p:grpSp>
        <p:nvGrpSpPr>
          <p:cNvPr id="79" name="グループ化 78"/>
          <p:cNvGrpSpPr/>
          <p:nvPr/>
        </p:nvGrpSpPr>
        <p:grpSpPr>
          <a:xfrm>
            <a:off x="1807208" y="3630967"/>
            <a:ext cx="1128097" cy="1115167"/>
            <a:chOff x="1807208" y="3630967"/>
            <a:chExt cx="1128097" cy="111516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8" t="24408" r="27078" b="26878"/>
            <a:stretch/>
          </p:blipFill>
          <p:spPr>
            <a:xfrm>
              <a:off x="1807208" y="3630967"/>
              <a:ext cx="1128097" cy="1115167"/>
            </a:xfrm>
            <a:prstGeom prst="rect">
              <a:avLst/>
            </a:prstGeom>
          </p:spPr>
        </p:pic>
        <p:cxnSp>
          <p:nvCxnSpPr>
            <p:cNvPr id="49" name="直線矢印コネクタ 48"/>
            <p:cNvCxnSpPr/>
            <p:nvPr/>
          </p:nvCxnSpPr>
          <p:spPr>
            <a:xfrm>
              <a:off x="1883042" y="3865835"/>
              <a:ext cx="144102" cy="88777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H="1" flipV="1">
              <a:off x="2054123" y="3963490"/>
              <a:ext cx="132861" cy="128336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2053643" y="4116389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t=4.5mm</a:t>
              </a:r>
              <a:endPara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4651111" y="3630967"/>
            <a:ext cx="1119375" cy="1115167"/>
            <a:chOff x="4651111" y="3630967"/>
            <a:chExt cx="1119375" cy="111516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5" t="25993" r="30337" b="27766"/>
            <a:stretch/>
          </p:blipFill>
          <p:spPr>
            <a:xfrm>
              <a:off x="4651899" y="3630967"/>
              <a:ext cx="1118587" cy="1115167"/>
            </a:xfrm>
            <a:prstGeom prst="rect">
              <a:avLst/>
            </a:prstGeom>
          </p:spPr>
        </p:pic>
        <p:cxnSp>
          <p:nvCxnSpPr>
            <p:cNvPr id="59" name="直線矢印コネクタ 58"/>
            <p:cNvCxnSpPr/>
            <p:nvPr/>
          </p:nvCxnSpPr>
          <p:spPr>
            <a:xfrm flipH="1" flipV="1">
              <a:off x="4851951" y="3971588"/>
              <a:ext cx="132861" cy="128336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>
              <a:off x="4651111" y="3821446"/>
              <a:ext cx="144102" cy="88777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>
              <a:off x="4908217" y="4092758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t=6mm</a:t>
              </a:r>
              <a:endPara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7865134" y="3627365"/>
            <a:ext cx="1111906" cy="1118769"/>
            <a:chOff x="7865134" y="3627365"/>
            <a:chExt cx="1111906" cy="111876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1" t="26843" r="29562" b="27195"/>
            <a:stretch/>
          </p:blipFill>
          <p:spPr>
            <a:xfrm>
              <a:off x="7865134" y="3627365"/>
              <a:ext cx="1111906" cy="1118769"/>
            </a:xfrm>
            <a:prstGeom prst="rect">
              <a:avLst/>
            </a:prstGeom>
          </p:spPr>
        </p:pic>
        <p:cxnSp>
          <p:nvCxnSpPr>
            <p:cNvPr id="61" name="直線矢印コネクタ 60"/>
            <p:cNvCxnSpPr/>
            <p:nvPr/>
          </p:nvCxnSpPr>
          <p:spPr>
            <a:xfrm>
              <a:off x="7924777" y="3779681"/>
              <a:ext cx="144102" cy="88777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 flipH="1" flipV="1">
              <a:off x="8100759" y="3895031"/>
              <a:ext cx="132861" cy="128336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8104332" y="4042225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t=9mm</a:t>
              </a:r>
              <a:endPara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-65974" y="585188"/>
            <a:ext cx="3558669" cy="2761006"/>
            <a:chOff x="5585331" y="114490"/>
            <a:chExt cx="3558669" cy="276100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885" y="114490"/>
              <a:ext cx="3263115" cy="2447337"/>
            </a:xfrm>
            <a:prstGeom prst="rect">
              <a:avLst/>
            </a:prstGeom>
          </p:spPr>
        </p:pic>
        <p:cxnSp>
          <p:nvCxnSpPr>
            <p:cNvPr id="29" name="直線矢印コネクタ 28"/>
            <p:cNvCxnSpPr/>
            <p:nvPr/>
          </p:nvCxnSpPr>
          <p:spPr>
            <a:xfrm flipH="1" flipV="1">
              <a:off x="6324465" y="1092119"/>
              <a:ext cx="406520" cy="456462"/>
            </a:xfrm>
            <a:prstGeom prst="straightConnector1">
              <a:avLst/>
            </a:prstGeom>
            <a:ln w="19050">
              <a:solidFill>
                <a:srgbClr val="3584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H="1" flipV="1">
              <a:off x="8124549" y="356588"/>
              <a:ext cx="296537" cy="325504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7924797" y="682092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B73BA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kumimoji="1" lang="en-US" altLang="ja-JP" sz="1400" b="1" dirty="0" smtClean="0">
                  <a:solidFill>
                    <a:srgbClr val="B73BA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4.5mm</a:t>
              </a:r>
              <a:endParaRPr kumimoji="1" lang="ja-JP" altLang="en-US" sz="1400" b="1" dirty="0">
                <a:solidFill>
                  <a:srgbClr val="B73BA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324464" y="1548581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3584CB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kumimoji="1" lang="en-US" altLang="ja-JP" sz="1400" b="1" dirty="0" smtClean="0">
                  <a:solidFill>
                    <a:srgbClr val="3584CB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9mm</a:t>
              </a:r>
              <a:endParaRPr kumimoji="1" lang="ja-JP" altLang="en-US" sz="1400" b="1" dirty="0">
                <a:solidFill>
                  <a:srgbClr val="3584CB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947916" y="1046893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35B95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lang="en-US" altLang="ja-JP" sz="1400" b="1" dirty="0" smtClean="0">
                  <a:solidFill>
                    <a:srgbClr val="35B95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6mm</a:t>
              </a:r>
              <a:endParaRPr kumimoji="1" lang="ja-JP" altLang="en-US" sz="1400" b="1" dirty="0">
                <a:solidFill>
                  <a:srgbClr val="35B95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41" name="直線矢印コネクタ 40"/>
            <p:cNvCxnSpPr>
              <a:stCxn id="40" idx="0"/>
            </p:cNvCxnSpPr>
            <p:nvPr/>
          </p:nvCxnSpPr>
          <p:spPr>
            <a:xfrm flipH="1" flipV="1">
              <a:off x="7022237" y="356589"/>
              <a:ext cx="332201" cy="690304"/>
            </a:xfrm>
            <a:prstGeom prst="straightConnector1">
              <a:avLst/>
            </a:prstGeom>
            <a:ln w="19050">
              <a:solidFill>
                <a:srgbClr val="35B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 rot="16200000">
              <a:off x="5215999" y="10514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lang="en-US" altLang="ja-JP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847631" y="250616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水平変位</a:t>
              </a:r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(mm)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76" name="図 7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4370" r="23259"/>
          <a:stretch/>
        </p:blipFill>
        <p:spPr>
          <a:xfrm>
            <a:off x="7849082" y="4058"/>
            <a:ext cx="714159" cy="1303710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3068711" y="17895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支柱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厚さを変更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 t="28892" r="34818" b="12701"/>
          <a:stretch/>
        </p:blipFill>
        <p:spPr>
          <a:xfrm>
            <a:off x="7340445" y="1349583"/>
            <a:ext cx="1610750" cy="17619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555483" y="311634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t=9, 40kN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6" name="直線コネクタ 15"/>
          <p:cNvCxnSpPr>
            <a:stCxn id="4" idx="3"/>
          </p:cNvCxnSpPr>
          <p:nvPr/>
        </p:nvCxnSpPr>
        <p:spPr>
          <a:xfrm>
            <a:off x="7179352" y="1884024"/>
            <a:ext cx="376131" cy="457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ドーナツ 54"/>
          <p:cNvSpPr/>
          <p:nvPr/>
        </p:nvSpPr>
        <p:spPr>
          <a:xfrm>
            <a:off x="7483608" y="2323791"/>
            <a:ext cx="1367162" cy="297426"/>
          </a:xfrm>
          <a:prstGeom prst="donut">
            <a:avLst>
              <a:gd name="adj" fmla="val 850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4642" y="324935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荷重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と水平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変位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の関係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6711" y="6407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40kN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29526" y="6407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40kN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112923" y="6407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40kN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614579" y="632467"/>
            <a:ext cx="3564773" cy="2776524"/>
            <a:chOff x="3614579" y="632467"/>
            <a:chExt cx="3564773" cy="277652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97" y="671815"/>
              <a:ext cx="3232555" cy="2424417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5982457" y="2467328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B73BA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kumimoji="1" lang="en-US" altLang="ja-JP" sz="1400" b="1" dirty="0" smtClean="0">
                  <a:solidFill>
                    <a:srgbClr val="B73BA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4.5mm</a:t>
              </a:r>
              <a:endParaRPr kumimoji="1" lang="ja-JP" altLang="en-US" sz="1400" b="1" dirty="0">
                <a:solidFill>
                  <a:srgbClr val="B73BA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 flipH="1" flipV="1">
              <a:off x="6292409" y="2161039"/>
              <a:ext cx="296537" cy="325504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5612626" y="1109394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35B95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lang="en-US" altLang="ja-JP" sz="1400" b="1" dirty="0" smtClean="0">
                  <a:solidFill>
                    <a:srgbClr val="35B95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6mm</a:t>
              </a:r>
              <a:endParaRPr kumimoji="1" lang="ja-JP" altLang="en-US" sz="1400" b="1" dirty="0">
                <a:solidFill>
                  <a:srgbClr val="35B95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45" name="直線矢印コネクタ 44"/>
            <p:cNvCxnSpPr>
              <a:stCxn id="44" idx="2"/>
            </p:cNvCxnSpPr>
            <p:nvPr/>
          </p:nvCxnSpPr>
          <p:spPr>
            <a:xfrm>
              <a:off x="6019148" y="1417171"/>
              <a:ext cx="569798" cy="100420"/>
            </a:xfrm>
            <a:prstGeom prst="straightConnector1">
              <a:avLst/>
            </a:prstGeom>
            <a:ln w="19050">
              <a:solidFill>
                <a:srgbClr val="35B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4957443" y="1878962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3584CB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kumimoji="1" lang="en-US" altLang="ja-JP" sz="1400" b="1" dirty="0" smtClean="0">
                  <a:solidFill>
                    <a:srgbClr val="3584CB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9mm</a:t>
              </a:r>
              <a:endParaRPr kumimoji="1" lang="ja-JP" altLang="en-US" sz="1400" b="1" dirty="0">
                <a:solidFill>
                  <a:srgbClr val="3584CB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5363964" y="2209419"/>
              <a:ext cx="538127" cy="131857"/>
            </a:xfrm>
            <a:prstGeom prst="straightConnector1">
              <a:avLst/>
            </a:prstGeom>
            <a:ln w="19050">
              <a:solidFill>
                <a:srgbClr val="3584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5079029" y="30396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kumimoji="1" lang="en-US" altLang="ja-JP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2552750" y="169429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CLT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最大主応力</a:t>
              </a:r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(MPa)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図 1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3097" r="4580" b="1740"/>
          <a:stretch/>
        </p:blipFill>
        <p:spPr>
          <a:xfrm>
            <a:off x="214149" y="157422"/>
            <a:ext cx="3065291" cy="1652517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6337377" y="1098665"/>
            <a:ext cx="2502913" cy="1273806"/>
            <a:chOff x="2557187" y="3749873"/>
            <a:chExt cx="3173382" cy="186958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72" y="4190850"/>
              <a:ext cx="1850424" cy="138781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473482" y="3749873"/>
              <a:ext cx="494281" cy="496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σ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40719" y="528090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ε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557187" y="4483666"/>
              <a:ext cx="101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2.35MPa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3763041" y="4668333"/>
              <a:ext cx="757697" cy="5267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4047686" y="494146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E=3.5GPa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241129" y="-121894"/>
            <a:ext cx="2539122" cy="1431593"/>
            <a:chOff x="2728967" y="3954207"/>
            <a:chExt cx="3049227" cy="1730541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72" y="4190850"/>
              <a:ext cx="1850424" cy="1387818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3543316" y="3954207"/>
              <a:ext cx="468170" cy="40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σ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388344" y="534619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ε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728967" y="4665913"/>
              <a:ext cx="87716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235MPa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763041" y="4668333"/>
              <a:ext cx="757697" cy="5267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4195200" y="50450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E=206GPa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r="57099" b="9323"/>
          <a:stretch/>
        </p:blipFill>
        <p:spPr>
          <a:xfrm>
            <a:off x="0" y="1923944"/>
            <a:ext cx="1949668" cy="268105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20444" r="31165" b="10742"/>
          <a:stretch/>
        </p:blipFill>
        <p:spPr>
          <a:xfrm>
            <a:off x="0" y="5166101"/>
            <a:ext cx="1679872" cy="169189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0" y="526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まとめ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79872" y="1878563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FEM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でモデル化し、めり込みを再現できた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ドーナツ 30"/>
          <p:cNvSpPr/>
          <p:nvPr/>
        </p:nvSpPr>
        <p:spPr>
          <a:xfrm>
            <a:off x="1252737" y="3372530"/>
            <a:ext cx="376282" cy="383927"/>
          </a:xfrm>
          <a:prstGeom prst="donut">
            <a:avLst>
              <a:gd name="adj" fmla="val 26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3" name="直線コネクタ 32"/>
          <p:cNvCxnSpPr>
            <a:stCxn id="31" idx="0"/>
          </p:cNvCxnSpPr>
          <p:nvPr/>
        </p:nvCxnSpPr>
        <p:spPr>
          <a:xfrm flipV="1">
            <a:off x="1440878" y="3131903"/>
            <a:ext cx="117537" cy="2406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560622" y="27625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降伏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ドーナツ 39"/>
          <p:cNvSpPr/>
          <p:nvPr/>
        </p:nvSpPr>
        <p:spPr>
          <a:xfrm>
            <a:off x="1519394" y="3933630"/>
            <a:ext cx="376282" cy="383927"/>
          </a:xfrm>
          <a:prstGeom prst="donut">
            <a:avLst>
              <a:gd name="adj" fmla="val 26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3" name="直線コネクタ 42"/>
          <p:cNvCxnSpPr>
            <a:stCxn id="47" idx="0"/>
          </p:cNvCxnSpPr>
          <p:nvPr/>
        </p:nvCxnSpPr>
        <p:spPr>
          <a:xfrm flipV="1">
            <a:off x="886879" y="4220652"/>
            <a:ext cx="637291" cy="2720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32881" y="44927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めり込み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2709709" y="2894087"/>
            <a:ext cx="1128097" cy="1115167"/>
            <a:chOff x="1807208" y="3630967"/>
            <a:chExt cx="1128097" cy="1115167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8" t="24408" r="27078" b="26878"/>
            <a:stretch/>
          </p:blipFill>
          <p:spPr>
            <a:xfrm>
              <a:off x="1807208" y="3630967"/>
              <a:ext cx="1128097" cy="1115167"/>
            </a:xfrm>
            <a:prstGeom prst="rect">
              <a:avLst/>
            </a:prstGeom>
          </p:spPr>
        </p:pic>
        <p:cxnSp>
          <p:nvCxnSpPr>
            <p:cNvPr id="52" name="直線矢印コネクタ 51"/>
            <p:cNvCxnSpPr/>
            <p:nvPr/>
          </p:nvCxnSpPr>
          <p:spPr>
            <a:xfrm>
              <a:off x="1883042" y="3865835"/>
              <a:ext cx="144102" cy="88777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H="1" flipV="1">
              <a:off x="2054123" y="3963490"/>
              <a:ext cx="132861" cy="128336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2053643" y="4116389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t=4.5mm</a:t>
              </a:r>
              <a:endPara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3990968" y="2901434"/>
            <a:ext cx="1119375" cy="1115167"/>
            <a:chOff x="4651111" y="3630967"/>
            <a:chExt cx="1119375" cy="1115167"/>
          </a:xfrm>
        </p:grpSpPr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5" t="25993" r="30337" b="27766"/>
            <a:stretch/>
          </p:blipFill>
          <p:spPr>
            <a:xfrm>
              <a:off x="4651899" y="3630967"/>
              <a:ext cx="1118587" cy="1115167"/>
            </a:xfrm>
            <a:prstGeom prst="rect">
              <a:avLst/>
            </a:prstGeom>
          </p:spPr>
        </p:pic>
        <p:cxnSp>
          <p:nvCxnSpPr>
            <p:cNvPr id="57" name="直線矢印コネクタ 56"/>
            <p:cNvCxnSpPr/>
            <p:nvPr/>
          </p:nvCxnSpPr>
          <p:spPr>
            <a:xfrm flipH="1" flipV="1">
              <a:off x="4851951" y="3971588"/>
              <a:ext cx="132861" cy="128336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4651111" y="3821446"/>
              <a:ext cx="144102" cy="88777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4908217" y="4092758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t=6mm</a:t>
              </a:r>
              <a:endPara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5194643" y="2901434"/>
            <a:ext cx="1111906" cy="1118769"/>
            <a:chOff x="7865134" y="3627365"/>
            <a:chExt cx="1111906" cy="1118769"/>
          </a:xfrm>
        </p:grpSpPr>
        <p:pic>
          <p:nvPicPr>
            <p:cNvPr id="61" name="図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1" t="26843" r="29562" b="27195"/>
            <a:stretch/>
          </p:blipFill>
          <p:spPr>
            <a:xfrm>
              <a:off x="7865134" y="3627365"/>
              <a:ext cx="1111906" cy="1118769"/>
            </a:xfrm>
            <a:prstGeom prst="rect">
              <a:avLst/>
            </a:prstGeom>
          </p:spPr>
        </p:pic>
        <p:cxnSp>
          <p:nvCxnSpPr>
            <p:cNvPr id="62" name="直線矢印コネクタ 61"/>
            <p:cNvCxnSpPr/>
            <p:nvPr/>
          </p:nvCxnSpPr>
          <p:spPr>
            <a:xfrm>
              <a:off x="7924777" y="3779681"/>
              <a:ext cx="144102" cy="88777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H="1" flipV="1">
              <a:off x="8100759" y="3895031"/>
              <a:ext cx="132861" cy="128336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8104332" y="4042225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t=9mm</a:t>
              </a:r>
              <a:endPara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66" name="右矢印 65"/>
          <p:cNvSpPr/>
          <p:nvPr/>
        </p:nvSpPr>
        <p:spPr>
          <a:xfrm>
            <a:off x="2019547" y="3053838"/>
            <a:ext cx="6325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右矢印 66"/>
          <p:cNvSpPr/>
          <p:nvPr/>
        </p:nvSpPr>
        <p:spPr>
          <a:xfrm>
            <a:off x="1719001" y="5199564"/>
            <a:ext cx="6093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416780" y="42672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支柱を硬くするとめり込み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応力は</a:t>
            </a:r>
            <a:r>
              <a:rPr lang="ja-JP" altLang="en-US" dirty="0">
                <a:solidFill>
                  <a:srgbClr val="B41E1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増長</a:t>
            </a:r>
            <a:endParaRPr kumimoji="1" lang="ja-JP" altLang="en-US" dirty="0">
              <a:solidFill>
                <a:srgbClr val="B41E1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/>
          <a:stretch/>
        </p:blipFill>
        <p:spPr>
          <a:xfrm>
            <a:off x="3557902" y="15861"/>
            <a:ext cx="1772443" cy="1871769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H="1" flipV="1">
            <a:off x="6058819" y="101858"/>
            <a:ext cx="10301" cy="106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16" idx="1"/>
          </p:cNvCxnSpPr>
          <p:nvPr/>
        </p:nvCxnSpPr>
        <p:spPr>
          <a:xfrm>
            <a:off x="6077068" y="1169664"/>
            <a:ext cx="13785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>
            <a:endCxn id="7" idx="2"/>
          </p:cNvCxnSpPr>
          <p:nvPr/>
        </p:nvCxnSpPr>
        <p:spPr>
          <a:xfrm flipV="1">
            <a:off x="7255003" y="1437219"/>
            <a:ext cx="0" cy="8656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 flipV="1">
            <a:off x="7255003" y="2299118"/>
            <a:ext cx="1360052" cy="16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グループ化 107"/>
          <p:cNvGrpSpPr/>
          <p:nvPr/>
        </p:nvGrpSpPr>
        <p:grpSpPr>
          <a:xfrm>
            <a:off x="4224803" y="4677368"/>
            <a:ext cx="2152624" cy="1829667"/>
            <a:chOff x="2685038" y="1871"/>
            <a:chExt cx="2746644" cy="2528275"/>
          </a:xfrm>
        </p:grpSpPr>
        <p:pic>
          <p:nvPicPr>
            <p:cNvPr id="109" name="図 10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038" y="1871"/>
              <a:ext cx="2746644" cy="2424473"/>
            </a:xfrm>
            <a:prstGeom prst="rect">
              <a:avLst/>
            </a:prstGeom>
          </p:spPr>
        </p:pic>
        <p:cxnSp>
          <p:nvCxnSpPr>
            <p:cNvPr id="110" name="直線矢印コネクタ 109"/>
            <p:cNvCxnSpPr/>
            <p:nvPr/>
          </p:nvCxnSpPr>
          <p:spPr>
            <a:xfrm flipV="1">
              <a:off x="3817398" y="1829511"/>
              <a:ext cx="1358700" cy="451786"/>
            </a:xfrm>
            <a:prstGeom prst="straightConnector1">
              <a:avLst/>
            </a:prstGeom>
            <a:ln w="19050">
              <a:solidFill>
                <a:srgbClr val="3584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 rot="20518468">
              <a:off x="4199305" y="2081249"/>
              <a:ext cx="805481" cy="4488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400mm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12" name="直線矢印コネクタ 111"/>
            <p:cNvCxnSpPr/>
            <p:nvPr/>
          </p:nvCxnSpPr>
          <p:spPr>
            <a:xfrm flipV="1">
              <a:off x="3308384" y="1431384"/>
              <a:ext cx="891166" cy="283555"/>
            </a:xfrm>
            <a:prstGeom prst="straightConnector1">
              <a:avLst/>
            </a:prstGeom>
            <a:ln w="19050">
              <a:solidFill>
                <a:srgbClr val="B73BA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112"/>
            <p:cNvSpPr txBox="1"/>
            <p:nvPr/>
          </p:nvSpPr>
          <p:spPr>
            <a:xfrm rot="20353951">
              <a:off x="3464442" y="1450222"/>
              <a:ext cx="805482" cy="448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300mm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2328340" y="4662793"/>
            <a:ext cx="1921960" cy="1767747"/>
            <a:chOff x="-12385" y="0"/>
            <a:chExt cx="2685038" cy="2426655"/>
          </a:xfrm>
        </p:grpSpPr>
        <p:pic>
          <p:nvPicPr>
            <p:cNvPr id="115" name="図 1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r="3858"/>
            <a:stretch/>
          </p:blipFill>
          <p:spPr>
            <a:xfrm>
              <a:off x="-12385" y="0"/>
              <a:ext cx="2685038" cy="2426655"/>
            </a:xfrm>
            <a:prstGeom prst="rect">
              <a:avLst/>
            </a:prstGeom>
          </p:spPr>
        </p:pic>
        <p:cxnSp>
          <p:nvCxnSpPr>
            <p:cNvPr id="116" name="直線矢印コネクタ 115"/>
            <p:cNvCxnSpPr/>
            <p:nvPr/>
          </p:nvCxnSpPr>
          <p:spPr>
            <a:xfrm>
              <a:off x="1472368" y="1265780"/>
              <a:ext cx="825994" cy="549671"/>
            </a:xfrm>
            <a:prstGeom prst="straightConnector1">
              <a:avLst/>
            </a:prstGeom>
            <a:ln w="19050">
              <a:solidFill>
                <a:srgbClr val="35B95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 rot="2063974">
              <a:off x="1468673" y="1199009"/>
              <a:ext cx="974607" cy="46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400mm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118" name="直線矢印コネクタ 117"/>
            <p:cNvCxnSpPr/>
            <p:nvPr/>
          </p:nvCxnSpPr>
          <p:spPr>
            <a:xfrm>
              <a:off x="601127" y="1642369"/>
              <a:ext cx="659502" cy="417249"/>
            </a:xfrm>
            <a:prstGeom prst="straightConnector1">
              <a:avLst/>
            </a:prstGeom>
            <a:ln>
              <a:solidFill>
                <a:srgbClr val="B73BA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テキスト ボックス 118"/>
            <p:cNvSpPr txBox="1"/>
            <p:nvPr/>
          </p:nvSpPr>
          <p:spPr>
            <a:xfrm rot="2007702">
              <a:off x="686984" y="1522601"/>
              <a:ext cx="974607" cy="46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350mm</a:t>
              </a:r>
              <a:endPara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3679276" y="6450283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プレートを広げるとめり込み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応力は</a:t>
            </a:r>
            <a:r>
              <a:rPr lang="ja-JP" altLang="en-US" dirty="0">
                <a:solidFill>
                  <a:srgbClr val="311A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緩和</a:t>
            </a:r>
            <a:endParaRPr kumimoji="1" lang="ja-JP" altLang="en-US" dirty="0">
              <a:solidFill>
                <a:srgbClr val="311AB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96354" y="4950800"/>
            <a:ext cx="980057" cy="110236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ドーナツ 38"/>
          <p:cNvSpPr/>
          <p:nvPr/>
        </p:nvSpPr>
        <p:spPr>
          <a:xfrm>
            <a:off x="277212" y="5820086"/>
            <a:ext cx="1163665" cy="383927"/>
          </a:xfrm>
          <a:prstGeom prst="donut">
            <a:avLst>
              <a:gd name="adj" fmla="val 26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4" name="直線コネクタ 43"/>
          <p:cNvCxnSpPr>
            <a:endCxn id="47" idx="2"/>
          </p:cNvCxnSpPr>
          <p:nvPr/>
        </p:nvCxnSpPr>
        <p:spPr>
          <a:xfrm flipV="1">
            <a:off x="781167" y="4862034"/>
            <a:ext cx="105712" cy="9580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/>
          <p:cNvGrpSpPr/>
          <p:nvPr/>
        </p:nvGrpSpPr>
        <p:grpSpPr>
          <a:xfrm>
            <a:off x="6473017" y="2390223"/>
            <a:ext cx="2559501" cy="2101920"/>
            <a:chOff x="3583018" y="449953"/>
            <a:chExt cx="3596334" cy="3033957"/>
          </a:xfrm>
        </p:grpSpPr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97" y="671815"/>
              <a:ext cx="3232555" cy="2424417"/>
            </a:xfrm>
            <a:prstGeom prst="rect">
              <a:avLst/>
            </a:prstGeom>
          </p:spPr>
        </p:pic>
        <p:sp>
          <p:nvSpPr>
            <p:cNvPr id="70" name="テキスト ボックス 69"/>
            <p:cNvSpPr txBox="1"/>
            <p:nvPr/>
          </p:nvSpPr>
          <p:spPr>
            <a:xfrm>
              <a:off x="5982457" y="2467328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B73BA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kumimoji="1" lang="en-US" altLang="ja-JP" sz="1400" b="1" dirty="0" smtClean="0">
                  <a:solidFill>
                    <a:srgbClr val="B73BA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4.5mm</a:t>
              </a:r>
              <a:endParaRPr kumimoji="1" lang="ja-JP" altLang="en-US" sz="1400" b="1" dirty="0">
                <a:solidFill>
                  <a:srgbClr val="B73BA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 flipH="1" flipV="1">
              <a:off x="6292409" y="2161039"/>
              <a:ext cx="296537" cy="325504"/>
            </a:xfrm>
            <a:prstGeom prst="straightConnector1">
              <a:avLst/>
            </a:prstGeom>
            <a:ln w="19050">
              <a:solidFill>
                <a:srgbClr val="B73B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5587669" y="1009857"/>
              <a:ext cx="81304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35B95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lang="en-US" altLang="ja-JP" sz="1400" b="1" dirty="0" smtClean="0">
                  <a:solidFill>
                    <a:srgbClr val="35B95E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6mm</a:t>
              </a:r>
              <a:endParaRPr kumimoji="1" lang="ja-JP" altLang="en-US" sz="1400" b="1" dirty="0">
                <a:solidFill>
                  <a:srgbClr val="35B95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73" name="直線矢印コネクタ 72"/>
            <p:cNvCxnSpPr/>
            <p:nvPr/>
          </p:nvCxnSpPr>
          <p:spPr>
            <a:xfrm>
              <a:off x="6267586" y="1467753"/>
              <a:ext cx="236211" cy="216173"/>
            </a:xfrm>
            <a:prstGeom prst="straightConnector1">
              <a:avLst/>
            </a:prstGeom>
            <a:ln w="19050">
              <a:solidFill>
                <a:srgbClr val="35B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/>
            <p:cNvSpPr txBox="1"/>
            <p:nvPr/>
          </p:nvSpPr>
          <p:spPr>
            <a:xfrm>
              <a:off x="4957443" y="1878962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3584CB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厚さ</a:t>
              </a:r>
              <a:r>
                <a:rPr kumimoji="1" lang="en-US" altLang="ja-JP" sz="1400" b="1" dirty="0" smtClean="0">
                  <a:solidFill>
                    <a:srgbClr val="3584CB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9mm</a:t>
              </a:r>
              <a:endParaRPr kumimoji="1" lang="ja-JP" altLang="en-US" sz="1400" b="1" dirty="0">
                <a:solidFill>
                  <a:srgbClr val="3584CB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>
              <a:off x="5392682" y="2274730"/>
              <a:ext cx="509408" cy="66546"/>
            </a:xfrm>
            <a:prstGeom prst="straightConnector1">
              <a:avLst/>
            </a:prstGeom>
            <a:ln w="19050">
              <a:solidFill>
                <a:srgbClr val="3584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5079029" y="3039658"/>
              <a:ext cx="1268532" cy="444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kumimoji="1" lang="en-US" altLang="ja-JP" sz="1400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 rot="16200000">
              <a:off x="2370237" y="1662734"/>
              <a:ext cx="2858017" cy="43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CLT</a:t>
              </a:r>
              <a:r>
                <a: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最大主応力</a:t>
              </a:r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(MPa)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6490826" y="4456548"/>
            <a:ext cx="2680499" cy="2147623"/>
            <a:chOff x="185631" y="3154994"/>
            <a:chExt cx="4020707" cy="3232503"/>
          </a:xfrm>
        </p:grpSpPr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40" y="3443399"/>
              <a:ext cx="3474976" cy="2606232"/>
            </a:xfrm>
            <a:prstGeom prst="rect">
              <a:avLst/>
            </a:prstGeom>
          </p:spPr>
        </p:pic>
        <p:cxnSp>
          <p:nvCxnSpPr>
            <p:cNvPr id="83" name="直線矢印コネクタ 82"/>
            <p:cNvCxnSpPr/>
            <p:nvPr/>
          </p:nvCxnSpPr>
          <p:spPr>
            <a:xfrm>
              <a:off x="2374573" y="5295207"/>
              <a:ext cx="307598" cy="124691"/>
            </a:xfrm>
            <a:prstGeom prst="straightConnector1">
              <a:avLst/>
            </a:prstGeom>
            <a:ln w="19050">
              <a:solidFill>
                <a:srgbClr val="9C18D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/>
            <p:cNvSpPr txBox="1"/>
            <p:nvPr/>
          </p:nvSpPr>
          <p:spPr>
            <a:xfrm>
              <a:off x="1435898" y="4967268"/>
              <a:ext cx="1084901" cy="463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9C18D7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拡張前</a:t>
              </a:r>
              <a:endParaRPr kumimoji="1" lang="ja-JP" altLang="en-US" sz="1400" b="1" dirty="0">
                <a:solidFill>
                  <a:srgbClr val="9C18D7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86" name="直線矢印コネクタ 85"/>
            <p:cNvCxnSpPr/>
            <p:nvPr/>
          </p:nvCxnSpPr>
          <p:spPr>
            <a:xfrm flipV="1">
              <a:off x="3225338" y="4222866"/>
              <a:ext cx="423949" cy="49876"/>
            </a:xfrm>
            <a:prstGeom prst="straightConnector1">
              <a:avLst/>
            </a:prstGeom>
            <a:ln w="19050">
              <a:solidFill>
                <a:srgbClr val="52948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テキスト ボックス 86"/>
            <p:cNvSpPr txBox="1"/>
            <p:nvPr/>
          </p:nvSpPr>
          <p:spPr>
            <a:xfrm>
              <a:off x="2013649" y="4040851"/>
              <a:ext cx="1354203" cy="463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529489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縦幅拡張</a:t>
              </a:r>
              <a:endParaRPr kumimoji="1" lang="ja-JP" altLang="en-US" sz="1400" b="1" dirty="0">
                <a:solidFill>
                  <a:srgbClr val="52948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88" name="直線矢印コネクタ 87"/>
            <p:cNvCxnSpPr>
              <a:stCxn id="89" idx="0"/>
            </p:cNvCxnSpPr>
            <p:nvPr/>
          </p:nvCxnSpPr>
          <p:spPr>
            <a:xfrm flipV="1">
              <a:off x="3606181" y="4714824"/>
              <a:ext cx="43107" cy="578087"/>
            </a:xfrm>
            <a:prstGeom prst="straightConnector1">
              <a:avLst/>
            </a:prstGeom>
            <a:ln w="19050">
              <a:solidFill>
                <a:srgbClr val="4CB0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/>
            <p:cNvSpPr txBox="1"/>
            <p:nvPr/>
          </p:nvSpPr>
          <p:spPr>
            <a:xfrm>
              <a:off x="3006022" y="5292912"/>
              <a:ext cx="1200316" cy="416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4CB0E8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横幅拡張</a:t>
              </a:r>
              <a:endParaRPr kumimoji="1" lang="ja-JP" altLang="en-US" sz="1200" b="1" dirty="0">
                <a:solidFill>
                  <a:srgbClr val="4CB0E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 rot="16200000">
              <a:off x="-1073662" y="4414287"/>
              <a:ext cx="2980248" cy="461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CLT</a:t>
              </a:r>
              <a:r>
                <a:rPr lang="ja-JP" altLang="en-US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</a:t>
              </a:r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最大主応力</a:t>
              </a:r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(MPa)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951072" y="5924245"/>
              <a:ext cx="1354202" cy="463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荷重</a:t>
              </a:r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</a:t>
              </a:r>
              <a:r>
                <a:rPr kumimoji="1" lang="en-US" altLang="ja-JP" sz="1400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kN</a:t>
              </a:r>
              <a:r>
                <a:rPr kumimoji="1"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3216</TotalTime>
  <Words>346</Words>
  <Application>Microsoft Office PowerPoint</Application>
  <PresentationFormat>画面に合わせる (4:3)</PresentationFormat>
  <Paragraphs>138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kouzou01</dc:creator>
  <cp:lastModifiedBy>kouzou01</cp:lastModifiedBy>
  <cp:revision>94</cp:revision>
  <dcterms:created xsi:type="dcterms:W3CDTF">2020-02-05T04:12:51Z</dcterms:created>
  <dcterms:modified xsi:type="dcterms:W3CDTF">2020-02-16T07:57:21Z</dcterms:modified>
</cp:coreProperties>
</file>