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559675" cy="1069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0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3" name="日付プレースホルダー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4" name="フッター プレースホルダー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5" name="スライド番号プレースホルダー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0510DB1-A4E9-433F-861D-EAC94F4EEA81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91976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altLang="ja-JP"/>
          </a:p>
        </p:txBody>
      </p:sp>
      <p:sp>
        <p:nvSpPr>
          <p:cNvPr id="4" name="ヘッダー プレースホルダー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IPA P明朝" pitchFamily="2"/>
                <a:cs typeface="TakaoPGothic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付プレースホルダー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IPA P明朝" pitchFamily="2"/>
                <a:cs typeface="TakaoPGothic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フッター プレースホルダー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IPA P明朝" pitchFamily="2"/>
                <a:cs typeface="TakaoPGothic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IPA P明朝" pitchFamily="2"/>
                <a:cs typeface="TakaoPGothic" pitchFamily="2"/>
              </a:defRPr>
            </a:lvl1pPr>
          </a:lstStyle>
          <a:p>
            <a:pPr lvl="0"/>
            <a:fld id="{34E062E3-4C0E-476C-B2C4-62B18ABADF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0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altLang="ja-JP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025CF3E-FAF2-47A6-B053-5471A6D6F9ED}" type="slidenum">
              <a:t>1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736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3D9D2C-2FBD-4802-8268-DC4737700070}" type="slidenum">
              <a:t>2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947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E6115DF-28C4-4C80-A263-E41C9548DBEB}" type="slidenum">
              <a:t>3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567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414B163-01F1-49E7-810C-ADB7F15D5AE8}" type="slidenum">
              <a:t>4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369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73D30C-C2E0-4275-A69C-F74C67E4AC75}" type="slidenum">
              <a:t>5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794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24E3D9-D6EF-4704-AD4F-CCA36E9F9B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015BB0-099C-4628-B1E3-C3564C0E32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FD8F2E-B40D-4F50-84D1-AF09209441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AE6EDC-F796-4A85-9C97-A2561FA17D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3B13BC-AE2F-44CB-96C0-39B0441DFF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63F34E-F2CD-49EE-8C4E-AEDF49B959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09D25F-DCE5-4200-9341-2194E03B3C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0CC2C0-B7F8-450F-852D-D7DF8C9A46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CB4D74-C65B-4B0D-9882-C756CADDD7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A7A9FB-8A3B-4C25-95F5-236A565D2E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4FC1E2-2895-4A3A-AC51-1FF8C8EFC2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altLang="ja-JP"/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/>
          </a:p>
        </p:txBody>
      </p:sp>
      <p:sp>
        <p:nvSpPr>
          <p:cNvPr id="4" name="日付プレースホルダー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IPA P明朝" pitchFamily="2"/>
                <a:cs typeface="TakaoPGothic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フッター プレースホルダー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IPA P明朝" pitchFamily="2"/>
                <a:cs typeface="TakaoPGothic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スライド番号プレースホルダー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IPA P明朝" pitchFamily="2"/>
                <a:cs typeface="TakaoPGothic" pitchFamily="2"/>
              </a:defRPr>
            </a:lvl1pPr>
          </a:lstStyle>
          <a:p>
            <a:pPr lvl="0"/>
            <a:fld id="{74593554-94EC-4D7A-8A7C-3BA6FACE500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altLang="ja-JP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n-US" altLang="ja-JP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2.gif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31998" y="3266049"/>
            <a:ext cx="1872000" cy="503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弱い力で展開</a:t>
            </a:r>
          </a:p>
        </p:txBody>
      </p:sp>
      <p:sp>
        <p:nvSpPr>
          <p:cNvPr id="3" name="タイトル 2"/>
          <p:cNvSpPr txBox="1">
            <a:spLocks noGrp="1"/>
          </p:cNvSpPr>
          <p:nvPr>
            <p:ph type="title" idx="4294967295"/>
          </p:nvPr>
        </p:nvSpPr>
        <p:spPr>
          <a:xfrm>
            <a:off x="1259998" y="141107"/>
            <a:ext cx="7416000" cy="932384"/>
          </a:xfrm>
        </p:spPr>
        <p:txBody>
          <a:bodyPr/>
          <a:lstStyle/>
          <a:p>
            <a:pPr lvl="0"/>
            <a:r>
              <a:rPr lang="ja-JP" altLang="en-US" sz="2600" dirty="0"/>
              <a:t>　　飛び移りを伴う螺旋折り円筒の挙動</a:t>
            </a:r>
            <a:r>
              <a:rPr lang="ja-JP" altLang="en-US" dirty="0"/>
              <a:t>　　　　　　</a:t>
            </a:r>
            <a:r>
              <a:rPr lang="ja-JP" altLang="en-US" sz="2200" dirty="0"/>
              <a:t>　</a:t>
            </a:r>
            <a:r>
              <a:rPr lang="ja-JP" altLang="en-US" sz="1800" dirty="0"/>
              <a:t>　　　</a:t>
            </a:r>
            <a:r>
              <a:rPr lang="en-US" altLang="ja-JP" sz="1800" dirty="0" smtClean="0"/>
              <a:t>7015831</a:t>
            </a:r>
            <a:r>
              <a:rPr lang="ja-JP" altLang="en-US" sz="1800" dirty="0"/>
              <a:t>　中村夏紀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54395" y="6191998"/>
            <a:ext cx="4031999" cy="432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24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多分野での応用が期待される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3815998" y="2278820"/>
            <a:ext cx="2304000" cy="21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3708000" y="2840489"/>
            <a:ext cx="2304000" cy="2160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8000" y="1737103"/>
            <a:ext cx="1944000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弱い力で折り畳み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4320000" y="4968000"/>
            <a:ext cx="936000" cy="86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78" y="6055708"/>
            <a:ext cx="2054958" cy="127211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6" y="5655841"/>
            <a:ext cx="1618405" cy="167198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54" y="6211796"/>
            <a:ext cx="943788" cy="98992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39" y="3998066"/>
            <a:ext cx="3259564" cy="136996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9" y="903616"/>
            <a:ext cx="1940258" cy="280076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24" y="1194354"/>
            <a:ext cx="2445151" cy="2445151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9" y="3884215"/>
            <a:ext cx="2031606" cy="1535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" y="89664"/>
            <a:ext cx="4492004" cy="3906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>
                <a:spLocks noResize="1"/>
              </p:cNvSpPr>
              <p:nvPr/>
            </p:nvSpPr>
            <p:spPr>
              <a:xfrm>
                <a:off x="423581" y="4571645"/>
                <a:ext cx="792000" cy="59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ja-JP" altLang="en-US" i="0">
                          <a:latin typeface="Cambria Math" panose="02040503050406030204" pitchFamily="18" charset="0"/>
                        </a:rPr>
                        <m:t>＝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ja-JP" altLang="en-US" i="0" dirty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1" y="4571645"/>
                <a:ext cx="792000" cy="594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>
                <a:spLocks noResize="1"/>
              </p:cNvSpPr>
              <p:nvPr/>
            </p:nvSpPr>
            <p:spPr>
              <a:xfrm>
                <a:off x="1548546" y="4234778"/>
                <a:ext cx="2232000" cy="79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ja-JP" altLang="en-US" i="0">
                          <a:latin typeface="Cambria Math" panose="02040503050406030204" pitchFamily="18" charset="0"/>
                        </a:rPr>
                        <m:t>＝</m:t>
                      </m:r>
                      <m:r>
                        <m:rPr>
                          <m:sty m:val="p"/>
                        </m:rPr>
                        <a:rPr lang="ja-JP" altLang="en-US" i="0">
                          <a:latin typeface="Cambria Math" panose="02040503050406030204" pitchFamily="18" charset="0"/>
                        </a:rPr>
                        <m:t>arcsin</m:t>
                      </m:r>
                      <m:f>
                        <m:f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𝑟𝑠𝑖𝑛</m:t>
                                      </m:r>
                                      <m:f>
                                        <m:fPr>
                                          <m:ctrlP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ja-JP" alt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ja-JP" altLang="en-US" i="0" dirty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46" y="4234778"/>
                <a:ext cx="2232000" cy="792000"/>
              </a:xfrm>
              <a:prstGeom prst="rect">
                <a:avLst/>
              </a:prstGeom>
              <a:blipFill rotWithShape="0">
                <a:blip r:embed="rId5"/>
                <a:stretch>
                  <a:fillRect t="-12308" r="-26776" b="-1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32000" y="5490271"/>
            <a:ext cx="2951999" cy="12236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ｈ </a:t>
            </a:r>
            <a:r>
              <a:rPr lang="en-US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: </a:t>
            </a: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高さ</a:t>
            </a:r>
            <a:r>
              <a:rPr lang="en-US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,</a:t>
            </a: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　　</a:t>
            </a:r>
            <a:r>
              <a:rPr lang="en-US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n : </a:t>
            </a: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角数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ｒ </a:t>
            </a:r>
            <a:r>
              <a:rPr lang="en-US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: </a:t>
            </a: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正</a:t>
            </a:r>
            <a:r>
              <a:rPr lang="en-US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n</a:t>
            </a: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角形の外接円半径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θ : </a:t>
            </a: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上下面の相対ねじれ角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θ</a:t>
            </a: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は</a:t>
            </a:r>
            <a:r>
              <a:rPr lang="en-US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h, r, n </a:t>
            </a: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によって定まる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85673" y="5329776"/>
            <a:ext cx="1296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線形解析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78086" y="7156115"/>
            <a:ext cx="2160000" cy="403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幾何学非線形解析</a:t>
            </a:r>
          </a:p>
        </p:txBody>
      </p:sp>
      <p:sp>
        <p:nvSpPr>
          <p:cNvPr id="8" name="直線コネクタ 7"/>
          <p:cNvSpPr/>
          <p:nvPr/>
        </p:nvSpPr>
        <p:spPr>
          <a:xfrm>
            <a:off x="1007999" y="2015999"/>
            <a:ext cx="0" cy="1656000"/>
          </a:xfrm>
          <a:prstGeom prst="line">
            <a:avLst/>
          </a:prstGeom>
          <a:noFill/>
          <a:ln w="0">
            <a:solidFill>
              <a:srgbClr val="FF3300"/>
            </a:solidFill>
            <a:prstDash val="solid"/>
            <a:headEnd type="arrow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9" name="直線コネクタ 8"/>
          <p:cNvSpPr/>
          <p:nvPr/>
        </p:nvSpPr>
        <p:spPr>
          <a:xfrm flipH="1">
            <a:off x="1235519" y="1720440"/>
            <a:ext cx="1080001" cy="0"/>
          </a:xfrm>
          <a:prstGeom prst="line">
            <a:avLst/>
          </a:prstGeom>
          <a:noFill/>
          <a:ln w="0">
            <a:solidFill>
              <a:srgbClr val="FF3300"/>
            </a:solidFill>
            <a:prstDash val="solid"/>
            <a:headEnd type="arrow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173228" y="2706840"/>
            <a:ext cx="12240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h=100mm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63520" y="1368000"/>
            <a:ext cx="11520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r=80mm</a:t>
            </a:r>
          </a:p>
        </p:txBody>
      </p:sp>
      <p:sp>
        <p:nvSpPr>
          <p:cNvPr id="12" name="直線コネクタ 11"/>
          <p:cNvSpPr/>
          <p:nvPr/>
        </p:nvSpPr>
        <p:spPr>
          <a:xfrm>
            <a:off x="2592000" y="2592000"/>
            <a:ext cx="259200" cy="24983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13" name="直線コネクタ 12"/>
          <p:cNvSpPr/>
          <p:nvPr/>
        </p:nvSpPr>
        <p:spPr>
          <a:xfrm flipH="1" flipV="1">
            <a:off x="2880000" y="2880000"/>
            <a:ext cx="288000" cy="28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1999" y="2489040"/>
            <a:ext cx="1655999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折り目はヒンジ</a:t>
            </a:r>
          </a:p>
        </p:txBody>
      </p:sp>
      <p:sp>
        <p:nvSpPr>
          <p:cNvPr id="15" name="フリーフォーム 14"/>
          <p:cNvSpPr/>
          <p:nvPr/>
        </p:nvSpPr>
        <p:spPr>
          <a:xfrm>
            <a:off x="2951999" y="1368000"/>
            <a:ext cx="144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1404546" y="1984687"/>
            <a:ext cx="144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80000" y="3716035"/>
            <a:ext cx="1007999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固定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8000" y="1512000"/>
            <a:ext cx="1152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載荷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24" y="98871"/>
            <a:ext cx="4114147" cy="3711129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5418091"/>
            <a:ext cx="2897225" cy="181371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29" y="3988788"/>
            <a:ext cx="3448255" cy="134098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13" y="5714030"/>
            <a:ext cx="3398745" cy="1428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14316"/>
            <a:ext cx="4887686" cy="231001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21" y="229628"/>
            <a:ext cx="6731618" cy="501696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760000" y="5616000"/>
            <a:ext cx="3168000" cy="681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６角の螺旋折り円筒の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変位</a:t>
            </a: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-</a:t>
            </a: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荷重グラフ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80000" y="5269680"/>
            <a:ext cx="14400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3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変位（</a:t>
            </a:r>
            <a:r>
              <a:rPr lang="en-US" sz="13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mm</a:t>
            </a:r>
            <a:r>
              <a:rPr lang="ja-JP" sz="13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0852" y="6814"/>
            <a:ext cx="1126800" cy="28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3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荷重（</a:t>
            </a:r>
            <a:r>
              <a:rPr lang="en-US" sz="13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N</a:t>
            </a:r>
            <a:r>
              <a:rPr lang="ja-JP" sz="13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51831" y="982079"/>
            <a:ext cx="648000" cy="699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4800" b="0" i="0" u="none" strike="noStrike" kern="1200" cap="none">
                <a:ln>
                  <a:noFill/>
                </a:ln>
                <a:solidFill>
                  <a:srgbClr val="FF3300"/>
                </a:solidFill>
                <a:latin typeface="Liberation Sans" pitchFamily="18"/>
                <a:ea typeface="IPA Pゴシック" pitchFamily="2"/>
                <a:cs typeface="TakaoPGothic" pitchFamily="2"/>
              </a:rPr>
              <a:t>・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4000" y="1532160"/>
            <a:ext cx="576000" cy="699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4800" b="0" i="0" u="none" strike="noStrike" kern="1200" cap="none">
                <a:ln>
                  <a:noFill/>
                </a:ln>
                <a:solidFill>
                  <a:srgbClr val="FF3300"/>
                </a:solidFill>
                <a:latin typeface="Liberation Sans" pitchFamily="18"/>
                <a:ea typeface="IPA Pゴシック" pitchFamily="2"/>
                <a:cs typeface="TakaoPGothic" pitchFamily="2"/>
              </a:rPr>
              <a:t>・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60000" y="4533120"/>
            <a:ext cx="792000" cy="699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4800" b="0" i="0" u="none" strike="noStrike" kern="1200" cap="none">
                <a:ln>
                  <a:noFill/>
                </a:ln>
                <a:solidFill>
                  <a:srgbClr val="FF3300"/>
                </a:solidFill>
                <a:latin typeface="Liberation Sans" pitchFamily="18"/>
                <a:ea typeface="IPA Pゴシック" pitchFamily="2"/>
                <a:cs typeface="TakaoPGothic" pitchFamily="2"/>
              </a:rPr>
              <a:t>・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75231" y="137537"/>
            <a:ext cx="503999" cy="699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4800" b="0" i="0" u="none" strike="noStrike" kern="1200" cap="none" dirty="0">
                <a:ln>
                  <a:noFill/>
                </a:ln>
                <a:solidFill>
                  <a:srgbClr val="FF3300"/>
                </a:solidFill>
                <a:latin typeface="Liberation Sans" pitchFamily="18"/>
                <a:ea typeface="IPA Pゴシック" pitchFamily="2"/>
                <a:cs typeface="TakaoPGothic" pitchFamily="2"/>
              </a:rPr>
              <a:t>・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04000" y="1532160"/>
            <a:ext cx="792000" cy="699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4800" b="0" i="0" u="none" strike="noStrike" kern="1200" cap="none">
                <a:ln>
                  <a:noFill/>
                </a:ln>
                <a:solidFill>
                  <a:srgbClr val="FF3300"/>
                </a:solidFill>
                <a:latin typeface="Liberation Sans" pitchFamily="18"/>
                <a:ea typeface="IPA Pゴシック" pitchFamily="2"/>
                <a:cs typeface="TakaoPGothic" pitchFamily="2"/>
              </a:rPr>
              <a:t>・</a:t>
            </a:r>
          </a:p>
        </p:txBody>
      </p:sp>
      <p:sp>
        <p:nvSpPr>
          <p:cNvPr id="11" name="直線コネクタ 10"/>
          <p:cNvSpPr/>
          <p:nvPr/>
        </p:nvSpPr>
        <p:spPr>
          <a:xfrm flipV="1">
            <a:off x="4464000" y="792000"/>
            <a:ext cx="1512000" cy="403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56000" y="2548440"/>
            <a:ext cx="1645364" cy="56280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圧縮弱まっていく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（</a:t>
            </a:r>
            <a:r>
              <a:rPr lang="ja-JP" sz="1600" b="0" i="0" u="none" strike="noStrike" kern="1200" cap="none" dirty="0" smtClean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飛び移り）</a:t>
            </a:r>
            <a:endParaRPr lang="ja-JP" sz="1600" b="0" i="0" u="none" strike="noStrike" kern="1200" cap="none" dirty="0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13" name="直線コネクタ 12"/>
          <p:cNvSpPr/>
          <p:nvPr/>
        </p:nvSpPr>
        <p:spPr>
          <a:xfrm>
            <a:off x="6414840" y="648000"/>
            <a:ext cx="2225160" cy="1367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80000" y="1368000"/>
            <a:ext cx="1728000" cy="64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引張作用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6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自分で潰れていく</a:t>
            </a:r>
          </a:p>
        </p:txBody>
      </p:sp>
      <p:sp>
        <p:nvSpPr>
          <p:cNvPr id="15" name="直線コネクタ 14"/>
          <p:cNvSpPr/>
          <p:nvPr/>
        </p:nvSpPr>
        <p:spPr>
          <a:xfrm>
            <a:off x="3744000" y="2015999"/>
            <a:ext cx="360000" cy="2808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88000" y="2808000"/>
            <a:ext cx="864000" cy="503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6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圧縮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568000" y="1224000"/>
            <a:ext cx="1512000" cy="503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6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完全に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6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折り畳まれる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75" y="3539675"/>
            <a:ext cx="1900090" cy="140765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45" y="95371"/>
            <a:ext cx="1645307" cy="117592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69" y="106295"/>
            <a:ext cx="1910124" cy="1031129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69" y="2178510"/>
            <a:ext cx="2148729" cy="90308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1" y="1268982"/>
            <a:ext cx="2036634" cy="1539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0" y="433302"/>
            <a:ext cx="8745480" cy="653523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617512" y="6940979"/>
            <a:ext cx="1152000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4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変位（</a:t>
            </a:r>
            <a:r>
              <a:rPr lang="en-US" sz="14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mm</a:t>
            </a:r>
            <a:r>
              <a:rPr lang="ja-JP" sz="14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2000" y="144000"/>
            <a:ext cx="864000" cy="432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4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荷重（</a:t>
            </a:r>
            <a:r>
              <a:rPr lang="en-US" sz="14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N</a:t>
            </a:r>
            <a:r>
              <a:rPr lang="ja-JP" sz="14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60000" y="934199"/>
            <a:ext cx="792000" cy="649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4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IPA Pゴシック" pitchFamily="2"/>
                <a:cs typeface="TakaoPGothic" pitchFamily="2"/>
              </a:rPr>
              <a:t>・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40000" y="1584000"/>
            <a:ext cx="1152000" cy="649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4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IPA Pゴシック" pitchFamily="2"/>
                <a:cs typeface="TakaoPGothic" pitchFamily="2"/>
              </a:rPr>
              <a:t>・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68000" y="6046199"/>
            <a:ext cx="1007999" cy="649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4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IPA Pゴシック" pitchFamily="2"/>
                <a:cs typeface="TakaoPGothic" pitchFamily="2"/>
              </a:rPr>
              <a:t>・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3999" y="1152000"/>
            <a:ext cx="503999" cy="649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44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IPA Pゴシック" pitchFamily="2"/>
                <a:cs typeface="TakaoPGothic" pitchFamily="2"/>
              </a:rPr>
              <a:t>・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84000" y="6263999"/>
            <a:ext cx="576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４角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68000" y="3209040"/>
            <a:ext cx="720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５角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68000" y="2664000"/>
            <a:ext cx="792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６角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68000" y="2376000"/>
            <a:ext cx="576000" cy="432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７角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8000" y="2160000"/>
            <a:ext cx="864000" cy="40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８角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65759" y="1897920"/>
            <a:ext cx="864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１２角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6000" y="1543909"/>
            <a:ext cx="1800000" cy="699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48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IPA Pゴシック" pitchFamily="2"/>
                <a:cs typeface="TakaoPGothic" pitchFamily="2"/>
              </a:rPr>
              <a:t>・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76" y="2028357"/>
            <a:ext cx="1926671" cy="114682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24" y="5025596"/>
            <a:ext cx="1834776" cy="134550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5" y="291771"/>
            <a:ext cx="2269049" cy="100176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46" y="343406"/>
            <a:ext cx="1521944" cy="132434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96" y="2247582"/>
            <a:ext cx="2755694" cy="702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8000" y="288000"/>
            <a:ext cx="1152000" cy="597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28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まとめ</a:t>
            </a:r>
          </a:p>
        </p:txBody>
      </p:sp>
      <p:sp>
        <p:nvSpPr>
          <p:cNvPr id="3" name="フリーフォーム 2"/>
          <p:cNvSpPr/>
          <p:nvPr/>
        </p:nvSpPr>
        <p:spPr>
          <a:xfrm rot="20702010">
            <a:off x="4291742" y="1146375"/>
            <a:ext cx="1162440" cy="2736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4" name="フリーフォーム 3"/>
          <p:cNvSpPr/>
          <p:nvPr/>
        </p:nvSpPr>
        <p:spPr>
          <a:xfrm rot="787200">
            <a:off x="4330746" y="2306750"/>
            <a:ext cx="1118880" cy="30636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92000" y="4896000"/>
            <a:ext cx="3600000" cy="136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22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・角数多いほど畳みやすい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b="0" i="0" u="none" strike="noStrike" kern="1200" cap="none" dirty="0">
              <a:ln>
                <a:noFill/>
              </a:ln>
              <a:latin typeface="Liberation Sans" pitchFamily="18"/>
              <a:ea typeface="IPA Pゴシック" pitchFamily="2"/>
              <a:cs typeface="TakaoPGothic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22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・逆方向（展開）も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 </a:t>
            </a:r>
            <a:r>
              <a:rPr lang="ja-JP" sz="22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同じ挙動を示すか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787" y="3064563"/>
            <a:ext cx="1152000" cy="28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1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荷重（</a:t>
            </a:r>
            <a:r>
              <a:rPr lang="en-US" sz="11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N</a:t>
            </a:r>
            <a:r>
              <a:rPr lang="ja-JP" sz="11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5255" y="7201070"/>
            <a:ext cx="1224000" cy="28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1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変位（</a:t>
            </a:r>
            <a:r>
              <a:rPr lang="en-US" sz="11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mm</a:t>
            </a:r>
            <a:r>
              <a:rPr lang="ja-JP" sz="11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95800" y="1609809"/>
            <a:ext cx="1152000" cy="31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線形解析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6000" y="3575159"/>
            <a:ext cx="2232000" cy="54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幾何学非線形解析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1083" y="1748958"/>
            <a:ext cx="1224000" cy="54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 dirty="0">
                <a:ln>
                  <a:noFill/>
                </a:ln>
                <a:latin typeface="Liberation Sans" pitchFamily="18"/>
                <a:ea typeface="IPA Pゴシック" pitchFamily="2"/>
                <a:cs typeface="TakaoPGothic" pitchFamily="2"/>
              </a:rPr>
              <a:t>折り畳み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04" y="2080842"/>
            <a:ext cx="3431137" cy="144207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64" y="84647"/>
            <a:ext cx="3985036" cy="154973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1729"/>
            <a:ext cx="5191352" cy="387934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87" y="902031"/>
            <a:ext cx="2567181" cy="1939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136</Words>
  <Application>Microsoft Office PowerPoint</Application>
  <PresentationFormat>ユーザー設定</PresentationFormat>
  <Paragraphs>61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IPA Pゴシック</vt:lpstr>
      <vt:lpstr>IPA P明朝</vt:lpstr>
      <vt:lpstr>ＭＳ Ｐゴシック</vt:lpstr>
      <vt:lpstr>TakaoPGothic</vt:lpstr>
      <vt:lpstr>Arial</vt:lpstr>
      <vt:lpstr>Calibri</vt:lpstr>
      <vt:lpstr>Cambria Math</vt:lpstr>
      <vt:lpstr>Liberation Sans</vt:lpstr>
      <vt:lpstr>Liberation Serif</vt:lpstr>
      <vt:lpstr>標準</vt:lpstr>
      <vt:lpstr>　　飛び移りを伴う螺旋折り円筒の挙動　　　　　　　　　　7015831　中村夏紀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飛び移りを伴う螺旋折り円筒の挙動　　　　　　　　　　７０１５８３１　中村夏紀</dc:title>
  <dc:creator>kiso</dc:creator>
  <cp:lastModifiedBy>kiso</cp:lastModifiedBy>
  <cp:revision>61</cp:revision>
  <dcterms:created xsi:type="dcterms:W3CDTF">2018-10-02T23:05:01Z</dcterms:created>
  <dcterms:modified xsi:type="dcterms:W3CDTF">2019-02-08T03:55:26Z</dcterms:modified>
</cp:coreProperties>
</file>